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78" r:id="rId10"/>
    <p:sldId id="279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  <a:srgbClr val="FF6699"/>
    <a:srgbClr val="0033CC"/>
    <a:srgbClr val="FF99CC"/>
    <a:srgbClr val="FF99FF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7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DA240-F0EC-4E9F-9D49-97500B8D7EB2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D8CBA-8CB6-4EAB-B577-DF76D28454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5EA8B-D279-4659-AB33-057EB0D38D85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2FEB70-1884-4A0D-A172-E5771A8E2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D00FF5-ED5F-4213-B624-7726D01CA84E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4B6BB-4D8C-4C0A-839D-8191D2AD13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D9AD2-A41F-482A-B7BD-0538391DA0F5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8B2B-A712-4ED7-AEFA-59D9EF9865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D405B-417F-476B-BA8E-96D4518959B6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67FAE3-B473-4268-92D6-0FEA062F3A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A69D6E-7C3F-448A-B242-066D1C6F2947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ADB6E-3EC5-487A-BCC0-B1CB2F78ED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AD4E9-A93E-4943-AEB2-3D57B52B15A7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77E120-2B87-411F-AA8A-329876F56A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A535A-48F5-44E8-9589-5AA2FE5EE51C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EBAB-5372-4E9D-B397-DD2D6F773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DD00-4F93-473C-9BC2-74925D0973AA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B49FDA-356B-4E2D-BA62-8E4F40E4C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30A5D5-FDD0-465D-B3AE-2B397F9602FA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0A5D5-382F-469D-843E-922F5EA9E3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46099-5564-44F3-851C-7F3E12A8C24B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BB038-F422-4F18-B0DE-F238232CE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B24D55-5464-429B-8085-8E914921F92A}" type="datetimeFigureOut">
              <a:rPr lang="ru-RU"/>
              <a:pPr>
                <a:defRPr/>
              </a:pPr>
              <a:t>21.02.2020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4B96E6A-DE3C-438F-B090-5C09C7648A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ransition advClick="0" advTm="500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User\&#1056;&#1072;&#1073;&#1086;&#1095;&#1080;&#1081;%20&#1089;&#1090;&#1086;&#1083;\&#1043;&#1056;&#1059;&#1055;&#1055;&#1067;\&#1082;&#1086;&#1085;&#1082;&#1091;&#1088;&#1089;&#1099;\&#1052;&#1054;&#1048;\&#1062;&#1044;&#1054;&#1044;%20&#1079;&#1076;&#1086;&#1088;&#1086;&#1074;&#1100;&#1077;&#1089;&#1073;&#1077;&#1088;&#1077;&#1078;&#1077;&#1085;&#1080;&#1077;\&#1079;&#1076;&#1086;&#1088;.%20&#1090;&#1077;&#1093;&#1085;&#1086;&#1083;&#1086;&#1075;&#1080;&#1080;%20%202\&#1051;&#1072;&#1079;&#1072;&#1088;&#1077;&#1074;&#1072;%20&#1045;.&#1042;\&#1079;&#1076;&#1086;&#1088;&#1086;&#1074;%20&#1087;&#1088;&#1077;&#1079;&#1077;&#1085;&#1090;&#1082;-.wav" TargetMode="Externa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здоров презентк-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3088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 descr="C:\Documents and Settings\User\Рабочий стол\вся фигня\2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6" descr="C:\Documents and Settings\User\Рабочий стол\вся фигня\1753875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750" y="3284538"/>
            <a:ext cx="2843213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1285852" y="1714488"/>
            <a:ext cx="7455051" cy="341632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>«Использование современных  </a:t>
            </a:r>
            <a:r>
              <a:rPr lang="ru-RU" sz="3600" b="1" dirty="0" err="1">
                <a:ln w="11430">
                  <a:solidFill>
                    <a:srgbClr val="0099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>здоровьесберегающих</a:t>
            </a:r>
            <a: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> </a:t>
            </a:r>
            <a: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> технологий с детьми дошкольного возраста в</a:t>
            </a:r>
            <a:b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</a:br>
            <a: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chemeClr val="tx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> ДОУ»</a:t>
            </a:r>
            <a: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/>
            </a:r>
            <a:b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</a:br>
            <a:r>
              <a:rPr lang="ru-RU" sz="3600" b="1" dirty="0">
                <a:ln w="11430">
                  <a:solidFill>
                    <a:srgbClr val="009900"/>
                  </a:solidFill>
                </a:ln>
                <a:solidFill>
                  <a:srgbClr val="0099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entury" pitchFamily="18" charset="0"/>
                <a:cs typeface="+mn-cs"/>
              </a:rPr>
              <a:t> </a:t>
            </a:r>
            <a:endParaRPr lang="ru-RU" sz="3600" b="1" dirty="0">
              <a:ln w="11430">
                <a:solidFill>
                  <a:srgbClr val="009900"/>
                </a:solidFill>
              </a:ln>
              <a:solidFill>
                <a:srgbClr val="0099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entury" pitchFamily="18" charset="0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71775" y="3789363"/>
            <a:ext cx="5940425" cy="52228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>
              <a:ln w="3175">
                <a:solidFill>
                  <a:srgbClr val="0033CC"/>
                </a:solidFill>
              </a:ln>
              <a:solidFill>
                <a:srgbClr val="0033CC"/>
              </a:solidFill>
              <a:latin typeface="Constantia" pitchFamily="18" charset="0"/>
              <a:cs typeface="+mn-cs"/>
            </a:endParaRPr>
          </a:p>
        </p:txBody>
      </p:sp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"/>
                            </p:stCondLst>
                            <p:childTnLst>
                              <p:par>
                                <p:cTn id="10" presetID="23" presetClass="entr" presetSubtype="16" fill="hold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23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584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5843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915816" y="692696"/>
            <a:ext cx="4785285" cy="3416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  <a:t>Спасибо </a:t>
            </a:r>
            <a:b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</a:b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  <a:t>за </a:t>
            </a:r>
            <a:b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</a:br>
            <a:r>
              <a:rPr lang="ru-RU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Comic Sans MS" pitchFamily="66" charset="0"/>
                <a:cs typeface="+mn-cs"/>
              </a:rPr>
              <a:t>внимание!</a:t>
            </a:r>
            <a:endParaRPr lang="ru-RU" sz="7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Comic Sans MS" pitchFamily="66" charset="0"/>
              <a:cs typeface="+mn-cs"/>
            </a:endParaRPr>
          </a:p>
        </p:txBody>
      </p:sp>
      <p:pic>
        <p:nvPicPr>
          <p:cNvPr id="35845" name="Picture 3" descr="C:\Documents and Settings\User\Рабочий стол\вся фигня\119585_html_m694103a8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51500" y="4076700"/>
            <a:ext cx="22288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 descr="C:\Documents and Settings\User\Рабочий стол\вся фигня\0_ab681_d9c70fb0_ori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3524250"/>
            <a:ext cx="3333750" cy="333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6" descr="C:\Documents and Settings\User\Рабочий стол\вся фигня\1753875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72225" y="1989138"/>
            <a:ext cx="228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9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1" decel="50000" autoRev="1" fill="hold">
                                          <p:stCondLst>
                                            <p:cond delay="91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7" fill="hold">
                                          <p:stCondLst>
                                            <p:cond delay="173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433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4339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6325" y="4457700"/>
            <a:ext cx="1439863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90575" y="2492375"/>
            <a:ext cx="8353425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sng">
                <a:solidFill>
                  <a:srgbClr val="FF0000"/>
                </a:solidFill>
                <a:latin typeface="Constantia" pitchFamily="18" charset="0"/>
              </a:rPr>
              <a:t>Здоровьесберегающая технология </a:t>
            </a:r>
            <a:br>
              <a:rPr lang="ru-RU" sz="2400" b="1" u="sng">
                <a:solidFill>
                  <a:srgbClr val="FF0000"/>
                </a:solidFill>
                <a:latin typeface="Constantia" pitchFamily="18" charset="0"/>
              </a:rPr>
            </a:br>
            <a:r>
              <a:rPr lang="ru-RU" sz="2400" b="1">
                <a:solidFill>
                  <a:srgbClr val="FF0000"/>
                </a:solidFill>
                <a:latin typeface="Constantia" pitchFamily="18" charset="0"/>
              </a:rPr>
              <a:t>- это система мер, включающая взаимосвязь и взаимодействие всех факторов образовательной среды, направленных на сохранение здоровья ребенка на всех этапах его обучения и развития. </a:t>
            </a: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827088" y="260350"/>
            <a:ext cx="831691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 algn="ctr"/>
            <a:r>
              <a:rPr lang="ru-RU" altLang="ru-RU" sz="2400" b="1">
                <a:solidFill>
                  <a:srgbClr val="006600"/>
                </a:solidFill>
                <a:latin typeface="Calibri" pitchFamily="34" charset="0"/>
              </a:rPr>
              <a:t>« Забота о здоровье —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силы» </a:t>
            </a:r>
          </a:p>
          <a:p>
            <a:pPr lvl="1" algn="ctr"/>
            <a:r>
              <a:rPr lang="ru-RU" altLang="ru-RU" b="1">
                <a:solidFill>
                  <a:srgbClr val="0000FF"/>
                </a:solidFill>
                <a:latin typeface="Arial Black" pitchFamily="34" charset="0"/>
              </a:rPr>
              <a:t>                                                         </a:t>
            </a:r>
            <a:r>
              <a:rPr lang="ru-RU" altLang="ru-RU" sz="800" b="1">
                <a:solidFill>
                  <a:srgbClr val="0000FF"/>
                </a:solidFill>
                <a:latin typeface="Arial Black" pitchFamily="34" charset="0"/>
              </a:rPr>
              <a:t/>
            </a:r>
            <a:br>
              <a:rPr lang="ru-RU" altLang="ru-RU" sz="800" b="1">
                <a:solidFill>
                  <a:srgbClr val="0000FF"/>
                </a:solidFill>
                <a:latin typeface="Arial Black" pitchFamily="34" charset="0"/>
              </a:rPr>
            </a:br>
            <a:r>
              <a:rPr lang="ru-RU" altLang="ru-RU" sz="800" b="1">
                <a:solidFill>
                  <a:srgbClr val="009900"/>
                </a:solidFill>
                <a:latin typeface="Arial Black" pitchFamily="34" charset="0"/>
              </a:rPr>
              <a:t>                                                                                                                   </a:t>
            </a:r>
            <a:r>
              <a:rPr lang="ru-RU" altLang="ru-RU" b="1">
                <a:solidFill>
                  <a:srgbClr val="009900"/>
                </a:solidFill>
                <a:latin typeface="Arial Black" pitchFamily="34" charset="0"/>
              </a:rPr>
              <a:t>В. А. Сухомлинский</a:t>
            </a:r>
            <a:endParaRPr lang="ru-RU" altLang="ru-RU" sz="2400" b="1">
              <a:solidFill>
                <a:srgbClr val="009900"/>
              </a:solidFill>
              <a:latin typeface="Arial Black" pitchFamily="34" charset="0"/>
            </a:endParaRPr>
          </a:p>
        </p:txBody>
      </p:sp>
      <p:pic>
        <p:nvPicPr>
          <p:cNvPr id="14343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4221163"/>
            <a:ext cx="1223963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4149725"/>
            <a:ext cx="1309688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5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4818063"/>
            <a:ext cx="1223963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6" name="Picture 3" descr="C:\Documents and Settings\User\Рабочий стол\вся фигня\0a0de8ec8712679672ee44bea690254b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40650" y="4221163"/>
            <a:ext cx="1223963" cy="203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350" y="274638"/>
            <a:ext cx="7561263" cy="1143000"/>
          </a:xfrm>
        </p:spPr>
        <p:txBody>
          <a:bodyPr/>
          <a:lstStyle/>
          <a:p>
            <a:r>
              <a:rPr lang="ru-RU" sz="2400" b="1" smtClean="0">
                <a:solidFill>
                  <a:srgbClr val="006600"/>
                </a:solidFill>
                <a:latin typeface="Constantia" pitchFamily="18" charset="0"/>
              </a:rPr>
              <a:t/>
            </a:r>
            <a:br>
              <a:rPr lang="ru-RU" sz="2400" b="1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400" b="1" smtClean="0">
                <a:solidFill>
                  <a:srgbClr val="006600"/>
                </a:solidFill>
                <a:latin typeface="Constantia" pitchFamily="18" charset="0"/>
              </a:rPr>
              <a:t/>
            </a:r>
            <a:br>
              <a:rPr lang="ru-RU" sz="2400" b="1" smtClean="0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400" b="1" smtClean="0">
                <a:solidFill>
                  <a:srgbClr val="006600"/>
                </a:solidFill>
                <a:latin typeface="Constantia" pitchFamily="18" charset="0"/>
              </a:rPr>
              <a:t>Цель здоровьесберегающих технологий</a:t>
            </a:r>
            <a:r>
              <a:rPr lang="ru-RU" sz="2000" b="1" smtClean="0">
                <a:solidFill>
                  <a:srgbClr val="006600"/>
                </a:solidFill>
                <a:latin typeface="Constantia" pitchFamily="18" charset="0"/>
              </a:rPr>
              <a:t> – обеспечить дошкольнику возможность сохранения здоровья, сформировать у него необходимые знания, умения и навыки  по здоровому образу жизни, научить использовать полученные знания в повседневной жизни.</a:t>
            </a:r>
            <a:endParaRPr lang="ru-RU" sz="2400" b="1" smtClean="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124075" y="2565400"/>
            <a:ext cx="7272338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buClr>
                <a:srgbClr val="006600"/>
              </a:buClr>
              <a:buFont typeface="Wingdings" pitchFamily="2" charset="2"/>
              <a:buChar char="v"/>
            </a:pP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сохранение здоровья детей и повышение   </a:t>
            </a:r>
            <a:br>
              <a:rPr lang="ru-RU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    двигательной активности и умственной </a:t>
            </a:r>
            <a:br>
              <a:rPr lang="ru-RU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     работоспособности </a:t>
            </a:r>
            <a:r>
              <a:rPr lang="ru-RU" sz="1600" b="1">
                <a:solidFill>
                  <a:srgbClr val="009900"/>
                </a:solidFill>
                <a:latin typeface="Constantia" pitchFamily="18" charset="0"/>
              </a:rPr>
              <a:t/>
            </a:r>
            <a:br>
              <a:rPr lang="ru-RU" sz="1600" b="1">
                <a:solidFill>
                  <a:srgbClr val="009900"/>
                </a:solidFill>
                <a:latin typeface="Constantia" pitchFamily="18" charset="0"/>
              </a:rPr>
            </a:br>
            <a:endParaRPr lang="ru-RU" sz="1600" b="1">
              <a:solidFill>
                <a:srgbClr val="009900"/>
              </a:solidFill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rgbClr val="006600"/>
              </a:buClr>
              <a:buFont typeface="Wingdings" pitchFamily="2" charset="2"/>
              <a:buChar char="v"/>
            </a:pP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создание положительного эмоционального </a:t>
            </a:r>
            <a:br>
              <a:rPr lang="ru-RU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    настроя и снятие психоэмоционального </a:t>
            </a:r>
            <a:br>
              <a:rPr lang="ru-RU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    напряжения</a:t>
            </a:r>
            <a:r>
              <a:rPr lang="ru-RU" sz="1600" b="1">
                <a:solidFill>
                  <a:srgbClr val="009900"/>
                </a:solidFill>
                <a:latin typeface="Constantia" pitchFamily="18" charset="0"/>
              </a:rPr>
              <a:t/>
            </a:r>
            <a:br>
              <a:rPr lang="ru-RU" sz="1600" b="1">
                <a:solidFill>
                  <a:srgbClr val="009900"/>
                </a:solidFill>
                <a:latin typeface="Constantia" pitchFamily="18" charset="0"/>
              </a:rPr>
            </a:br>
            <a:endParaRPr lang="ru-RU" sz="1600" b="1">
              <a:solidFill>
                <a:srgbClr val="009900"/>
              </a:solidFill>
              <a:latin typeface="Constantia" pitchFamily="18" charset="0"/>
            </a:endParaRPr>
          </a:p>
          <a:p>
            <a:pPr>
              <a:lnSpc>
                <a:spcPct val="90000"/>
              </a:lnSpc>
              <a:buClr>
                <a:srgbClr val="006600"/>
              </a:buClr>
              <a:buFont typeface="Wingdings" pitchFamily="2" charset="2"/>
              <a:buChar char="v"/>
            </a:pP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создание адекватных условий для развития, </a:t>
            </a:r>
            <a:br>
              <a:rPr lang="ru-RU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b="1">
                <a:solidFill>
                  <a:srgbClr val="009900"/>
                </a:solidFill>
                <a:latin typeface="Constantia" pitchFamily="18" charset="0"/>
              </a:rPr>
              <a:t>    обучения, оздоровления детей</a:t>
            </a:r>
          </a:p>
        </p:txBody>
      </p:sp>
      <p:pic>
        <p:nvPicPr>
          <p:cNvPr id="15364" name="Picture 4" descr="C:\Documents and Settings\User\Рабочий стол\вся фигня\16280489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928938"/>
            <a:ext cx="2195513" cy="376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 descr="C:\Documents and Settings\User\Рабочий стол\вся фигня\16346339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3132138"/>
            <a:ext cx="2085975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2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8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9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08175" y="188913"/>
            <a:ext cx="69850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006600"/>
                </a:solidFill>
                <a:latin typeface="Constantia" pitchFamily="18" charset="0"/>
              </a:rPr>
              <a:t>Виды здоровьесберегающих </a:t>
            </a:r>
            <a:br>
              <a:rPr lang="ru-RU" sz="3200" b="1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3200" b="1">
                <a:solidFill>
                  <a:srgbClr val="006600"/>
                </a:solidFill>
                <a:latin typeface="Constantia" pitchFamily="18" charset="0"/>
              </a:rPr>
              <a:t>технологий в ДОУ</a:t>
            </a:r>
            <a:endParaRPr lang="ru-RU" sz="320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124075" y="1412875"/>
            <a:ext cx="6840538" cy="3478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медико-профuлактические;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физкультурно-оздоровительные;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технологии обеспечения социально-</a:t>
            </a:r>
            <a:br>
              <a:rPr lang="ru-RU" sz="2200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    психологического благополучия ребенка;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здоровьесбережения и здоровьеобогащения </a:t>
            </a:r>
            <a:br>
              <a:rPr lang="ru-RU" sz="2200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    педагогов дошкольного образования;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здоровьесберегающие образовательные </a:t>
            </a:r>
            <a:br>
              <a:rPr lang="ru-RU" sz="2200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    технологии в детском саду; </a:t>
            </a:r>
          </a:p>
          <a:p>
            <a:pPr>
              <a:buClr>
                <a:srgbClr val="008000"/>
              </a:buClr>
              <a:buFont typeface="Wingdings" pitchFamily="2" charset="2"/>
              <a:buChar char="q"/>
            </a:pP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технологии валеологического просвещения </a:t>
            </a:r>
            <a:br>
              <a:rPr lang="ru-RU" sz="2200" b="1">
                <a:solidFill>
                  <a:srgbClr val="009900"/>
                </a:solidFill>
                <a:latin typeface="Constantia" pitchFamily="18" charset="0"/>
              </a:rPr>
            </a:br>
            <a:r>
              <a:rPr lang="ru-RU" sz="2200" b="1">
                <a:solidFill>
                  <a:srgbClr val="009900"/>
                </a:solidFill>
                <a:latin typeface="Constantia" pitchFamily="18" charset="0"/>
              </a:rPr>
              <a:t>    родителей.</a:t>
            </a:r>
          </a:p>
        </p:txBody>
      </p:sp>
      <p:pic>
        <p:nvPicPr>
          <p:cNvPr id="16388" name="Picture 2" descr="C:\Documents and Settings\User\Рабочий стол\вся фигня\MerryGoRoundKids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305425" y="4508500"/>
            <a:ext cx="3011488" cy="2349500"/>
          </a:xfrm>
        </p:spPr>
      </p:pic>
      <p:pic>
        <p:nvPicPr>
          <p:cNvPr id="16389" name="Picture 3" descr="C:\Documents and Settings\User\Рабочий стол\вся фигня\367428730.jpg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1989138"/>
            <a:ext cx="828675" cy="67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1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7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3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7410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7411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5288" y="188913"/>
            <a:ext cx="64801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6600"/>
                </a:solidFill>
                <a:latin typeface="Constantia" pitchFamily="18" charset="0"/>
              </a:rPr>
              <a:t>Медико-профuлактические технологии</a:t>
            </a:r>
            <a:endParaRPr lang="ru-RU" sz="240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50825" y="620713"/>
            <a:ext cx="8569325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В дошкольном образовании технологии, обеспечивающие сохранение и приумножение здоровья детей под руководством медицинского персонала ДОУ в соответствии с медицинскими требованиями и нормами, с использованием медицинских средств. К ним относятся следующие технологии: 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организация мониторинга здоровья дошкольников и </a:t>
            </a:r>
            <a:br>
              <a:rPr lang="ru-RU" sz="2000" b="1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    разработка рекомендаций по оптимизации детского здоровья;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организация и контроль питания детей раннего и дошкольного </a:t>
            </a:r>
            <a:br>
              <a:rPr lang="ru-RU" sz="2000" b="1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     возраста, физического развития дошкольников, закаливания; 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организация профилактических мероприятий в детском саду;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организация контроля и помощь в обеспечении требований </a:t>
            </a:r>
            <a:br>
              <a:rPr lang="ru-RU" sz="2000" b="1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    СанПиНов; </a:t>
            </a:r>
          </a:p>
          <a:p>
            <a:pPr>
              <a:buFont typeface="Wingdings" pitchFamily="2" charset="2"/>
              <a:buChar char="v"/>
            </a:pP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организация здоровьесберегающей среды в ДОУ.</a:t>
            </a:r>
          </a:p>
        </p:txBody>
      </p:sp>
      <p:pic>
        <p:nvPicPr>
          <p:cNvPr id="17414" name="Picture 3" descr="C:\Documents and Settings\User\Рабочий стол\вся фигня\image004_11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913" y="4508500"/>
            <a:ext cx="2347912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4" descr="C:\Documents and Settings\User\Рабочий стол\вся фигня\0_ab638_4c1ce59c_orig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3789363"/>
            <a:ext cx="3276600" cy="327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8435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50825" y="260350"/>
            <a:ext cx="698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06600"/>
                </a:solidFill>
                <a:latin typeface="Constantia" pitchFamily="18" charset="0"/>
              </a:rPr>
              <a:t>Физкультурно-оздоровительные технологии</a:t>
            </a:r>
            <a:endParaRPr lang="ru-RU" sz="240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50825" y="692150"/>
            <a:ext cx="856932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6600"/>
                </a:solidFill>
                <a:latin typeface="Constantia" pitchFamily="18" charset="0"/>
              </a:rPr>
              <a:t>В дошкольном образовании –технологии, направленные на физическое развитие и укрепление здоровья ребенка: развитие физических качеств, двигательной активности и становление физической культуры дошкольников, закаливание, дыхательная гимнастика, массаж и самомассаж, профилактика плоскостопия и формирование правильной осанки, оздоровительные процедуры на тренажерах, воспитание привычки к повседневной физической активности и заботе о здоровье и др. Реализация этих технологий, как правило, осуществляется специалистами по физическому воспитанию и воспитателями ДОУ в условиях специально организованных форм оздоровительной работы. Отдельные приемы этих технологий широко используются педагогами дошкольного образования в разных формах организации педагогического процесса: на занятиях и прогулках, в режимные моменты и в свободной деятельности детей, в ходе педагогического взаимодействия взрослого с ребенком и др.</a:t>
            </a:r>
          </a:p>
        </p:txBody>
      </p:sp>
      <p:pic>
        <p:nvPicPr>
          <p:cNvPr id="18438" name="Picture 2" descr="C:\Documents and Settings\User\Рабочий стол\вся фигня\1077329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92950" y="4529138"/>
            <a:ext cx="1828800" cy="23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3" descr="C:\Documents and Settings\User\Рабочий стол\вся фигня\13927723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4852988"/>
            <a:ext cx="1771650" cy="200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4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2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0483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250825" y="260350"/>
            <a:ext cx="7273925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006600"/>
                </a:solidFill>
                <a:latin typeface="Constantia" pitchFamily="18" charset="0"/>
              </a:rPr>
              <a:t>Здоровьесберегающие образовательные </a:t>
            </a:r>
            <a:br>
              <a:rPr lang="ru-RU" sz="2400" b="1">
                <a:solidFill>
                  <a:srgbClr val="006600"/>
                </a:solidFill>
                <a:latin typeface="Constantia" pitchFamily="18" charset="0"/>
              </a:rPr>
            </a:br>
            <a:r>
              <a:rPr lang="ru-RU" sz="2400" b="1">
                <a:solidFill>
                  <a:srgbClr val="006600"/>
                </a:solidFill>
                <a:latin typeface="Constantia" pitchFamily="18" charset="0"/>
              </a:rPr>
              <a:t>технологии</a:t>
            </a:r>
            <a:endParaRPr lang="ru-RU" sz="240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50825" y="1125538"/>
            <a:ext cx="77057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6600"/>
                </a:solidFill>
                <a:latin typeface="Constantia" pitchFamily="18" charset="0"/>
              </a:rPr>
              <a:t>В детском саду – это прежде всего технологии воспитания валеологической культуры или культуры здоровья дошкольников. В дошкольной педагогике к наиболее значимым видам технологий относятся технологии личностно-ориентированного воспитания и обучения дошкольников. Ведущий принцип таких технологий – учёт личностных особенностей ребёнка, индивидуальной логики его развития, учёт детских интересов и предпочтений в содержании и видах деятельности в ходе воспитания и обучения. Построение педагогического процесса с ориентацией на личность ребёнка закономерным образом содействует его благополучному существованию, а значит здоровью.</a:t>
            </a:r>
            <a:endParaRPr lang="ru-RU" sz="1600" b="1">
              <a:solidFill>
                <a:srgbClr val="006600"/>
              </a:solidFill>
              <a:latin typeface="Constantia" pitchFamily="18" charset="0"/>
            </a:endParaRPr>
          </a:p>
        </p:txBody>
      </p:sp>
      <p:pic>
        <p:nvPicPr>
          <p:cNvPr id="20486" name="Picture 2" descr="C:\Documents and Settings\User\Рабочий стол\вся фигня\0_ab667_2d1ef380_ori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97763" y="5126038"/>
            <a:ext cx="164623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3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395288" y="260350"/>
            <a:ext cx="82804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rgbClr val="006600"/>
                </a:solidFill>
                <a:latin typeface="Constantia" pitchFamily="18" charset="0"/>
              </a:rPr>
              <a:t>Технологии валеологического просвещения родителей</a:t>
            </a:r>
            <a:endParaRPr lang="ru-RU" sz="2800">
              <a:solidFill>
                <a:srgbClr val="006600"/>
              </a:solidFill>
              <a:latin typeface="Constantia" pitchFamily="18" charset="0"/>
            </a:endParaRPr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395288" y="1268413"/>
            <a:ext cx="8208962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-это технологии, направленные на обеспечение валеологической образованности родителей воспитанников ДОУ, обретение ими валеологической компетентности. Валеологическое </a:t>
            </a:r>
            <a:r>
              <a:rPr lang="ru-RU" sz="2000" b="1" u="sng">
                <a:solidFill>
                  <a:srgbClr val="006600"/>
                </a:solidFill>
                <a:latin typeface="Constantia" pitchFamily="18" charset="0"/>
              </a:rPr>
              <a:t>образование</a:t>
            </a:r>
            <a:r>
              <a:rPr lang="ru-RU" sz="2000" b="1">
                <a:solidFill>
                  <a:srgbClr val="006600"/>
                </a:solidFill>
                <a:latin typeface="Constantia" pitchFamily="18" charset="0"/>
              </a:rPr>
              <a:t> родителей надо рассматривать как непрерывный процесс валеологического просвещения всех членов семьи.</a:t>
            </a:r>
          </a:p>
        </p:txBody>
      </p:sp>
      <p:pic>
        <p:nvPicPr>
          <p:cNvPr id="21510" name="Picture 2" descr="C:\Documents and Settings\User\Рабочий стол\вся фигня\0_ab6df_9d4d6a53_orig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6238" y="3544888"/>
            <a:ext cx="3311525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34818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4819" name="Picture 2" descr="C:\Documents and Settings\User\Рабочий стол\вся фигня\56b7822c2f5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4284663" y="404813"/>
            <a:ext cx="23034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006600"/>
                </a:solidFill>
                <a:latin typeface="Constantia" pitchFamily="18" charset="0"/>
              </a:rPr>
              <a:t>Вывод</a:t>
            </a: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249488" y="1052513"/>
            <a:ext cx="6715125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Constantia" pitchFamily="18" charset="0"/>
              </a:rPr>
              <a:t>Использование здоровьесберегающих технологий в дошкольном учреждении имеет огромное значение в процессе оптимизации двигательной активности, способствует разностороннему развитию, укреплению здоровья детей и овладению навыками самооздоровления. </a:t>
            </a:r>
            <a:br>
              <a:rPr lang="ru-RU" sz="2400" b="1">
                <a:latin typeface="Constantia" pitchFamily="18" charset="0"/>
              </a:rPr>
            </a:br>
            <a:r>
              <a:rPr lang="ru-RU" sz="2400" b="1">
                <a:latin typeface="Constantia" pitchFamily="18" charset="0"/>
              </a:rPr>
              <a:t>Поэтому в ДОУ необходим поиск, изучение и внедрение эффективных технологий и методик оздоровления.</a:t>
            </a:r>
          </a:p>
        </p:txBody>
      </p:sp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463</Words>
  <Application>Microsoft Office PowerPoint</Application>
  <PresentationFormat>Экран (4:3)</PresentationFormat>
  <Paragraphs>29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Arial</vt:lpstr>
      <vt:lpstr>Constantia</vt:lpstr>
      <vt:lpstr>Arial Black</vt:lpstr>
      <vt:lpstr>Wingdings</vt:lpstr>
      <vt:lpstr>Тема Office</vt:lpstr>
      <vt:lpstr>Слайд 1</vt:lpstr>
      <vt:lpstr>Слайд 2</vt:lpstr>
      <vt:lpstr>  Цель здоровьесберегающих технологий – обеспечить дошкольнику возможность сохранения здоровья, сформировать у него необходимые знания, умения и навыки  по здоровому образу жизни, научить использовать полученные знания в повседневной жизни.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DS114</cp:lastModifiedBy>
  <cp:revision>158</cp:revision>
  <dcterms:modified xsi:type="dcterms:W3CDTF">2020-02-21T12:38:19Z</dcterms:modified>
</cp:coreProperties>
</file>