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92" r:id="rId9"/>
    <p:sldId id="264" r:id="rId10"/>
    <p:sldId id="265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02" y="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115616" y="1412776"/>
            <a:ext cx="700424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РАСТИ ЗДОРОВЫМ, </a:t>
            </a:r>
            <a:b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МАЛЫШ!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946513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6237"/>
            <a:ext cx="9258983" cy="6944237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763688" y="1052736"/>
            <a:ext cx="5400600" cy="38472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atin typeface="Times New Roman"/>
                <a:ea typeface="Calibri"/>
              </a:rPr>
              <a:t>Развитие мелкой моторики рук</a:t>
            </a:r>
            <a:r>
              <a:rPr lang="ru-RU" sz="2800" dirty="0">
                <a:latin typeface="Times New Roman"/>
                <a:ea typeface="Calibri"/>
              </a:rPr>
              <a:t/>
            </a:r>
            <a:br>
              <a:rPr lang="ru-RU" sz="2800" dirty="0">
                <a:latin typeface="Times New Roman"/>
                <a:ea typeface="Calibri"/>
              </a:rPr>
            </a:br>
            <a:r>
              <a:rPr lang="ru-RU" sz="2800" dirty="0">
                <a:latin typeface="Times New Roman"/>
                <a:ea typeface="Calibri"/>
              </a:rPr>
              <a:t>- </a:t>
            </a:r>
            <a:r>
              <a:rPr lang="ru-RU" sz="2800" dirty="0" smtClean="0">
                <a:latin typeface="Times New Roman"/>
                <a:ea typeface="Calibri"/>
              </a:rPr>
              <a:t>Используйте </a:t>
            </a:r>
            <a:r>
              <a:rPr lang="ru-RU" sz="2800" dirty="0">
                <a:latin typeface="Times New Roman"/>
                <a:ea typeface="Calibri"/>
              </a:rPr>
              <a:t>пальчиковую гимнастику.</a:t>
            </a:r>
            <a:br>
              <a:rPr lang="ru-RU" sz="2800" dirty="0">
                <a:latin typeface="Times New Roman"/>
                <a:ea typeface="Calibri"/>
              </a:rPr>
            </a:br>
            <a:r>
              <a:rPr lang="ru-RU" sz="2800" dirty="0">
                <a:latin typeface="Times New Roman"/>
                <a:ea typeface="Calibri"/>
              </a:rPr>
              <a:t>- </a:t>
            </a:r>
            <a:r>
              <a:rPr lang="ru-RU" sz="2800" dirty="0" smtClean="0">
                <a:latin typeface="Times New Roman"/>
                <a:ea typeface="Calibri"/>
              </a:rPr>
              <a:t>Лепите </a:t>
            </a:r>
            <a:r>
              <a:rPr lang="ru-RU" sz="2800" dirty="0">
                <a:latin typeface="Times New Roman"/>
                <a:ea typeface="Calibri"/>
              </a:rPr>
              <a:t>из пластилина.</a:t>
            </a:r>
            <a:br>
              <a:rPr lang="ru-RU" sz="2800" dirty="0">
                <a:latin typeface="Times New Roman"/>
                <a:ea typeface="Calibri"/>
              </a:rPr>
            </a:br>
            <a:r>
              <a:rPr lang="ru-RU" sz="2800" dirty="0">
                <a:latin typeface="Times New Roman"/>
                <a:ea typeface="Calibri"/>
              </a:rPr>
              <a:t>- </a:t>
            </a:r>
            <a:r>
              <a:rPr lang="ru-RU" sz="2800" dirty="0" smtClean="0">
                <a:latin typeface="Times New Roman"/>
                <a:ea typeface="Calibri"/>
              </a:rPr>
              <a:t>Перебирайте </a:t>
            </a:r>
            <a:r>
              <a:rPr lang="ru-RU" sz="2800" dirty="0">
                <a:latin typeface="Times New Roman"/>
                <a:ea typeface="Calibri"/>
              </a:rPr>
              <a:t>крупу.</a:t>
            </a:r>
            <a:br>
              <a:rPr lang="ru-RU" sz="2800" dirty="0">
                <a:latin typeface="Times New Roman"/>
                <a:ea typeface="Calibri"/>
              </a:rPr>
            </a:br>
            <a:r>
              <a:rPr lang="ru-RU" sz="2800" dirty="0">
                <a:latin typeface="Times New Roman"/>
                <a:ea typeface="Calibri"/>
              </a:rPr>
              <a:t>- </a:t>
            </a:r>
            <a:r>
              <a:rPr lang="ru-RU" sz="2800" dirty="0" smtClean="0">
                <a:latin typeface="Times New Roman"/>
                <a:ea typeface="Calibri"/>
              </a:rPr>
              <a:t>Играйте </a:t>
            </a:r>
            <a:r>
              <a:rPr lang="ru-RU" sz="2800" dirty="0">
                <a:latin typeface="Times New Roman"/>
                <a:ea typeface="Calibri"/>
              </a:rPr>
              <a:t>с песком.</a:t>
            </a:r>
            <a:br>
              <a:rPr lang="ru-RU" sz="2800" dirty="0">
                <a:latin typeface="Times New Roman"/>
                <a:ea typeface="Calibri"/>
              </a:rPr>
            </a:br>
            <a:r>
              <a:rPr lang="ru-RU" sz="2800" dirty="0">
                <a:latin typeface="Times New Roman"/>
                <a:ea typeface="Calibri"/>
              </a:rPr>
              <a:t>- </a:t>
            </a:r>
            <a:r>
              <a:rPr lang="ru-RU" sz="2800" dirty="0" smtClean="0">
                <a:latin typeface="Times New Roman"/>
                <a:ea typeface="Calibri"/>
              </a:rPr>
              <a:t>Рисуйте.</a:t>
            </a:r>
            <a:r>
              <a:rPr lang="ru-RU" sz="2800" dirty="0">
                <a:latin typeface="Times New Roman"/>
                <a:ea typeface="Calibri"/>
              </a:rPr>
              <a:t/>
            </a:r>
            <a:br>
              <a:rPr lang="ru-RU" sz="2800" dirty="0">
                <a:latin typeface="Times New Roman"/>
                <a:ea typeface="Calibri"/>
              </a:rPr>
            </a:br>
            <a:r>
              <a:rPr lang="ru-RU" sz="2800" dirty="0">
                <a:latin typeface="Times New Roman"/>
                <a:ea typeface="Calibri"/>
              </a:rPr>
              <a:t>- </a:t>
            </a:r>
            <a:r>
              <a:rPr lang="ru-RU" sz="2800" dirty="0" smtClean="0">
                <a:latin typeface="Times New Roman"/>
                <a:ea typeface="Calibri"/>
              </a:rPr>
              <a:t>Играйте </a:t>
            </a:r>
            <a:r>
              <a:rPr lang="ru-RU" sz="2800" dirty="0">
                <a:latin typeface="Times New Roman"/>
                <a:ea typeface="Calibri"/>
              </a:rPr>
              <a:t>с мелкими игрушками</a:t>
            </a:r>
            <a:r>
              <a:rPr lang="ru-RU" sz="2000" dirty="0">
                <a:latin typeface="Times New Roman"/>
                <a:ea typeface="Calibri"/>
              </a:rPr>
              <a:t>.</a:t>
            </a:r>
            <a:br>
              <a:rPr lang="ru-RU" sz="2000" dirty="0">
                <a:latin typeface="Times New Roman"/>
                <a:ea typeface="Calibri"/>
              </a:rPr>
            </a:br>
            <a:endParaRPr lang="ru-RU" sz="20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096486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907704" y="1340768"/>
            <a:ext cx="4950296" cy="35869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4000" dirty="0">
                <a:latin typeface="Times New Roman"/>
                <a:ea typeface="Calibri"/>
                <a:cs typeface="Times New Roman"/>
              </a:rPr>
              <a:t>Помните, что самое главное для человека – это его здоровье</a:t>
            </a:r>
            <a:r>
              <a:rPr lang="ru-RU" sz="4000" dirty="0" smtClean="0">
                <a:latin typeface="Times New Roman"/>
                <a:ea typeface="Calibri"/>
                <a:cs typeface="Times New Roman"/>
              </a:rPr>
              <a:t>.</a:t>
            </a:r>
            <a:br>
              <a:rPr lang="ru-RU" sz="4000" dirty="0" smtClean="0">
                <a:latin typeface="Times New Roman"/>
                <a:ea typeface="Calibri"/>
                <a:cs typeface="Times New Roman"/>
              </a:rPr>
            </a:br>
            <a:r>
              <a:rPr lang="ru-RU" sz="4000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ru-RU" sz="4000" dirty="0" smtClean="0">
                <a:latin typeface="Times New Roman"/>
                <a:ea typeface="Calibri"/>
                <a:cs typeface="Times New Roman"/>
              </a:rPr>
            </a:br>
            <a:r>
              <a:rPr lang="ru-RU" sz="4000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ru-RU" sz="4000" dirty="0">
                <a:latin typeface="Times New Roman"/>
                <a:ea typeface="Calibri"/>
                <a:cs typeface="Times New Roman"/>
              </a:rPr>
              <a:t>Будьте здоровы!</a:t>
            </a:r>
            <a:endParaRPr lang="ru-RU" sz="40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918128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61" y="27434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827584" y="2060848"/>
            <a:ext cx="7683928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</a:t>
            </a:r>
            <a:b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 </a:t>
            </a:r>
            <a:b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ВНИМАНИЕ!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33749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827584" y="764705"/>
            <a:ext cx="7560840" cy="400160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latin typeface="Times New Roman"/>
                <a:ea typeface="Calibri"/>
                <a:cs typeface="Times New Roman"/>
              </a:rPr>
              <a:t>Цель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:</a:t>
            </a:r>
            <a:r>
              <a:rPr lang="ru-RU" dirty="0">
                <a:latin typeface="Times New Roman"/>
                <a:ea typeface="Calibri"/>
                <a:cs typeface="Times New Roman"/>
              </a:rPr>
              <a:t> Объединить стремление педагогов и родителей к сотрудничеству, направленному на формирование знаний о здоровом образе жизни детей и потребности в здоровом образе жизни.</a:t>
            </a:r>
            <a:br>
              <a:rPr lang="ru-RU" dirty="0">
                <a:latin typeface="Times New Roman"/>
                <a:ea typeface="Calibri"/>
                <a:cs typeface="Times New Roman"/>
              </a:rPr>
            </a:br>
            <a:r>
              <a:rPr lang="ru-RU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ru-RU" dirty="0" smtClean="0">
                <a:latin typeface="Times New Roman"/>
                <a:ea typeface="Calibri"/>
                <a:cs typeface="Times New Roman"/>
              </a:rPr>
            </a:br>
            <a:r>
              <a:rPr lang="ru-RU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ru-RU" dirty="0" smtClean="0">
                <a:latin typeface="Times New Roman"/>
                <a:ea typeface="Calibri"/>
                <a:cs typeface="Times New Roman"/>
              </a:rPr>
            </a:br>
            <a:r>
              <a:rPr lang="ru-RU" b="1" dirty="0" smtClean="0">
                <a:latin typeface="Times New Roman"/>
                <a:ea typeface="Calibri"/>
                <a:cs typeface="Times New Roman"/>
              </a:rPr>
              <a:t>Задачи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:</a:t>
            </a:r>
            <a:r>
              <a:rPr lang="ru-RU" dirty="0">
                <a:latin typeface="Times New Roman"/>
                <a:ea typeface="Calibri"/>
                <a:cs typeface="Times New Roman"/>
              </a:rPr>
              <a:t/>
            </a:r>
            <a:br>
              <a:rPr lang="ru-RU" dirty="0">
                <a:latin typeface="Times New Roman"/>
                <a:ea typeface="Calibri"/>
                <a:cs typeface="Times New Roman"/>
              </a:rPr>
            </a:br>
            <a:r>
              <a:rPr lang="ru-RU" dirty="0">
                <a:latin typeface="Times New Roman"/>
                <a:ea typeface="Calibri"/>
                <a:cs typeface="Times New Roman"/>
              </a:rPr>
              <a:t>1. Ознакомление родителей с формированием культуры здоровья детей.</a:t>
            </a:r>
            <a:br>
              <a:rPr lang="ru-RU" dirty="0">
                <a:latin typeface="Times New Roman"/>
                <a:ea typeface="Calibri"/>
                <a:cs typeface="Times New Roman"/>
              </a:rPr>
            </a:br>
            <a:r>
              <a:rPr lang="ru-RU" dirty="0">
                <a:latin typeface="Times New Roman"/>
                <a:ea typeface="Calibri"/>
                <a:cs typeface="Times New Roman"/>
              </a:rPr>
              <a:t>2. Определение роли семьи в формировании ЗОЖ у детей старшего дошкольного возраста.</a:t>
            </a:r>
            <a:br>
              <a:rPr lang="ru-RU" dirty="0">
                <a:latin typeface="Times New Roman"/>
                <a:ea typeface="Calibri"/>
                <a:cs typeface="Times New Roman"/>
              </a:rPr>
            </a:br>
            <a:r>
              <a:rPr lang="ru-RU" dirty="0">
                <a:latin typeface="Times New Roman"/>
                <a:ea typeface="Calibri"/>
                <a:cs typeface="Times New Roman"/>
              </a:rPr>
              <a:t>3. Повышение педагогической культуры родителей путем их просвещения о значения закаливания для здоровья детей.</a:t>
            </a:r>
            <a:endParaRPr lang="ru-RU" dirty="0">
              <a:ea typeface="Calibri"/>
              <a:cs typeface="Times New Roman"/>
            </a:endParaRPr>
          </a:p>
          <a:p>
            <a:pPr algn="ctr"/>
            <a:endParaRPr lang="ru-RU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83223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827584" y="1052736"/>
            <a:ext cx="7776864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atin typeface="Times New Roman"/>
                <a:ea typeface="Calibri"/>
              </a:rPr>
              <a:t>Как </a:t>
            </a:r>
            <a:r>
              <a:rPr lang="ru-RU" sz="5400" b="1" dirty="0">
                <a:latin typeface="Times New Roman"/>
                <a:ea typeface="Calibri"/>
              </a:rPr>
              <a:t>укрепить и сохранить здоровье </a:t>
            </a:r>
            <a:r>
              <a:rPr lang="ru-RU" sz="5400" b="1" dirty="0" smtClean="0">
                <a:latin typeface="Times New Roman"/>
                <a:ea typeface="Calibri"/>
              </a:rPr>
              <a:t>ребенка?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34289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043608" y="836712"/>
            <a:ext cx="7056784" cy="398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latin typeface="Times New Roman"/>
                <a:ea typeface="Calibri"/>
                <a:cs typeface="Times New Roman"/>
              </a:rPr>
              <a:t>Прежде всего, </a:t>
            </a:r>
            <a:r>
              <a:rPr lang="ru-RU" sz="2000" b="1" dirty="0">
                <a:latin typeface="Times New Roman"/>
                <a:ea typeface="Calibri"/>
                <a:cs typeface="Times New Roman"/>
              </a:rPr>
              <a:t>ежедневно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 необходимо проводить </a:t>
            </a:r>
            <a:r>
              <a:rPr lang="ru-RU" sz="2000" b="1" dirty="0">
                <a:latin typeface="Times New Roman"/>
                <a:ea typeface="Calibri"/>
                <a:cs typeface="Times New Roman"/>
              </a:rPr>
              <a:t>утреннюю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000" b="1" dirty="0" smtClean="0">
                <a:latin typeface="Times New Roman"/>
                <a:ea typeface="Calibri"/>
                <a:cs typeface="Times New Roman"/>
              </a:rPr>
              <a:t>гимнастику</a:t>
            </a:r>
            <a:r>
              <a:rPr lang="ru-RU" sz="2000" dirty="0" smtClean="0">
                <a:latin typeface="Times New Roman"/>
                <a:ea typeface="Calibri"/>
                <a:cs typeface="Times New Roman"/>
              </a:rPr>
              <a:t>, </a:t>
            </a:r>
            <a:r>
              <a:rPr lang="ru-RU" sz="2000" b="1" dirty="0">
                <a:latin typeface="Times New Roman"/>
                <a:ea typeface="Calibri"/>
                <a:cs typeface="Times New Roman"/>
              </a:rPr>
              <a:t>физические упражнения и подвижные игры. </a:t>
            </a:r>
            <a:r>
              <a:rPr lang="ru-RU" sz="2000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ru-RU" sz="2000" dirty="0" smtClean="0">
                <a:latin typeface="Times New Roman"/>
                <a:ea typeface="Calibri"/>
                <a:cs typeface="Times New Roman"/>
              </a:rPr>
            </a:br>
            <a:r>
              <a:rPr lang="ru-RU" sz="2000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ru-RU" sz="2000" dirty="0" smtClean="0">
                <a:latin typeface="Times New Roman"/>
                <a:ea typeface="Calibri"/>
                <a:cs typeface="Times New Roman"/>
              </a:rPr>
            </a:br>
            <a:r>
              <a:rPr lang="ru-RU" sz="2000" dirty="0" smtClean="0">
                <a:latin typeface="Times New Roman"/>
                <a:ea typeface="Calibri"/>
                <a:cs typeface="Times New Roman"/>
              </a:rPr>
              <a:t>Это 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основное условие укрепления и сохранения здоровья </a:t>
            </a:r>
            <a:r>
              <a:rPr lang="ru-RU" sz="2000" dirty="0" smtClean="0">
                <a:latin typeface="Times New Roman"/>
                <a:ea typeface="Calibri"/>
                <a:cs typeface="Times New Roman"/>
              </a:rPr>
              <a:t>ребенка.</a:t>
            </a:r>
            <a:br>
              <a:rPr lang="ru-RU" sz="2000" dirty="0" smtClean="0">
                <a:latin typeface="Times New Roman"/>
                <a:ea typeface="Calibri"/>
                <a:cs typeface="Times New Roman"/>
              </a:rPr>
            </a:br>
            <a:r>
              <a:rPr lang="ru-RU" sz="2000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ru-RU" sz="2000" dirty="0" smtClean="0">
                <a:latin typeface="Times New Roman"/>
                <a:ea typeface="Calibri"/>
                <a:cs typeface="Times New Roman"/>
              </a:rPr>
            </a:br>
            <a:r>
              <a:rPr lang="ru-RU" sz="2000" dirty="0" smtClean="0">
                <a:latin typeface="Times New Roman"/>
                <a:ea typeface="Calibri"/>
                <a:cs typeface="Times New Roman"/>
              </a:rPr>
              <a:t>Следует 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отметить, что </a:t>
            </a:r>
            <a:r>
              <a:rPr lang="ru-RU" sz="2000" dirty="0" smtClean="0">
                <a:latin typeface="Times New Roman"/>
                <a:ea typeface="Calibri"/>
                <a:cs typeface="Times New Roman"/>
              </a:rPr>
              <a:t>данные мероприятия оказывают 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благотворное влияние на сердечно-сосудистую, дыхательную и другие системы организма </a:t>
            </a:r>
            <a:r>
              <a:rPr lang="ru-RU" sz="2000" dirty="0" smtClean="0">
                <a:latin typeface="Times New Roman"/>
                <a:ea typeface="Calibri"/>
                <a:cs typeface="Times New Roman"/>
              </a:rPr>
              <a:t>детей, способствуют 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общему развитию и укреплению мышц, а также улучшению обмена </a:t>
            </a:r>
            <a:r>
              <a:rPr lang="ru-RU" sz="2000" dirty="0" smtClean="0">
                <a:latin typeface="Times New Roman"/>
                <a:ea typeface="Calibri"/>
                <a:cs typeface="Times New Roman"/>
              </a:rPr>
              <a:t>веществ.</a:t>
            </a:r>
            <a:endParaRPr lang="ru-RU" sz="20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70685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403648" y="980728"/>
            <a:ext cx="633670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Times New Roman"/>
                <a:ea typeface="Calibri"/>
              </a:rPr>
              <a:t>Вашему ребенку</a:t>
            </a:r>
            <a:r>
              <a:rPr lang="ru-RU" sz="3200" b="1" dirty="0">
                <a:latin typeface="Times New Roman"/>
                <a:ea typeface="Calibri"/>
              </a:rPr>
              <a:t> постоянно необходим</a:t>
            </a:r>
            <a:r>
              <a:rPr lang="ru-RU" sz="3200" dirty="0">
                <a:latin typeface="Times New Roman"/>
                <a:ea typeface="Calibri"/>
              </a:rPr>
              <a:t> доброжелательный и спокойный психологический микроклимат в семье, а также нежность близких, любовь, поддержка и ласка в любую минуту.</a:t>
            </a:r>
            <a:br>
              <a:rPr lang="ru-RU" sz="3200" dirty="0">
                <a:latin typeface="Times New Roman"/>
                <a:ea typeface="Calibri"/>
              </a:rPr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265768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395520" cy="704664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115616" y="764704"/>
            <a:ext cx="705678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/>
                <a:ea typeface="Calibri"/>
              </a:rPr>
              <a:t>О</a:t>
            </a:r>
            <a:r>
              <a:rPr lang="ru-RU" dirty="0" smtClean="0">
                <a:latin typeface="Times New Roman"/>
                <a:ea typeface="Calibri"/>
              </a:rPr>
              <a:t>рганизация </a:t>
            </a:r>
            <a:r>
              <a:rPr lang="ru-RU" b="1" dirty="0">
                <a:latin typeface="Times New Roman"/>
                <a:ea typeface="Calibri"/>
              </a:rPr>
              <a:t>режима дня</a:t>
            </a:r>
            <a:r>
              <a:rPr lang="ru-RU" dirty="0">
                <a:latin typeface="Times New Roman"/>
                <a:ea typeface="Calibri"/>
              </a:rPr>
              <a:t>. Что же такое режим дня? </a:t>
            </a:r>
            <a:r>
              <a:rPr lang="ru-RU" dirty="0" smtClean="0">
                <a:latin typeface="Times New Roman"/>
                <a:ea typeface="Calibri"/>
              </a:rPr>
              <a:t/>
            </a:r>
            <a:br>
              <a:rPr lang="ru-RU" dirty="0" smtClean="0">
                <a:latin typeface="Times New Roman"/>
                <a:ea typeface="Calibri"/>
              </a:rPr>
            </a:br>
            <a:r>
              <a:rPr lang="ru-RU" dirty="0" smtClean="0">
                <a:latin typeface="Times New Roman"/>
                <a:ea typeface="Calibri"/>
              </a:rPr>
              <a:t>Прежде </a:t>
            </a:r>
            <a:r>
              <a:rPr lang="ru-RU" dirty="0">
                <a:latin typeface="Times New Roman"/>
                <a:ea typeface="Calibri"/>
              </a:rPr>
              <a:t>всего, это правильное сочетание периодов бодрствования и сна ребенка в течение суток. </a:t>
            </a:r>
            <a:r>
              <a:rPr lang="ru-RU" dirty="0" smtClean="0">
                <a:latin typeface="Times New Roman"/>
                <a:ea typeface="Calibri"/>
              </a:rPr>
              <a:t/>
            </a:r>
            <a:br>
              <a:rPr lang="ru-RU" dirty="0" smtClean="0">
                <a:latin typeface="Times New Roman"/>
                <a:ea typeface="Calibri"/>
              </a:rPr>
            </a:br>
            <a:r>
              <a:rPr lang="ru-RU" b="1" dirty="0">
                <a:latin typeface="Times New Roman"/>
                <a:ea typeface="Calibri"/>
              </a:rPr>
              <a:t>П</a:t>
            </a:r>
            <a:r>
              <a:rPr lang="ru-RU" b="1" dirty="0" smtClean="0">
                <a:latin typeface="Times New Roman"/>
                <a:ea typeface="Calibri"/>
              </a:rPr>
              <a:t>рогулка</a:t>
            </a:r>
            <a:r>
              <a:rPr lang="ru-RU" b="1" dirty="0">
                <a:latin typeface="Times New Roman"/>
                <a:ea typeface="Calibri"/>
              </a:rPr>
              <a:t>,</a:t>
            </a:r>
            <a:r>
              <a:rPr lang="ru-RU" dirty="0">
                <a:latin typeface="Times New Roman"/>
                <a:ea typeface="Calibri"/>
              </a:rPr>
              <a:t> которую необходимо проводить в любую погоду, исключая, конечно же, неблагоприятные погодные условия. </a:t>
            </a:r>
            <a:r>
              <a:rPr lang="ru-RU" dirty="0">
                <a:solidFill>
                  <a:prstClr val="black"/>
                </a:solidFill>
                <a:latin typeface="Times New Roman"/>
                <a:ea typeface="Calibri"/>
              </a:rPr>
              <a:t>Количество </a:t>
            </a:r>
            <a:r>
              <a:rPr lang="ru-RU" dirty="0" smtClean="0">
                <a:solidFill>
                  <a:prstClr val="black"/>
                </a:solidFill>
                <a:latin typeface="Times New Roman"/>
                <a:ea typeface="Calibri"/>
              </a:rPr>
              <a:t>прогулок </a:t>
            </a:r>
            <a:r>
              <a:rPr lang="ru-RU" dirty="0">
                <a:solidFill>
                  <a:prstClr val="black"/>
                </a:solidFill>
                <a:latin typeface="Times New Roman"/>
                <a:ea typeface="Calibri"/>
              </a:rPr>
              <a:t>в холодное время года должно быть не менее 2 раз в день по два часа, а в теплый период – неограниченно во времени. </a:t>
            </a:r>
            <a:r>
              <a:rPr lang="ru-RU" dirty="0" smtClean="0">
                <a:latin typeface="Times New Roman"/>
                <a:ea typeface="Calibri"/>
              </a:rPr>
              <a:t/>
            </a:r>
            <a:br>
              <a:rPr lang="ru-RU" dirty="0" smtClean="0">
                <a:latin typeface="Times New Roman"/>
                <a:ea typeface="Calibri"/>
              </a:rPr>
            </a:br>
            <a:r>
              <a:rPr lang="ru-RU" dirty="0" smtClean="0">
                <a:latin typeface="Times New Roman"/>
                <a:ea typeface="Calibri"/>
              </a:rPr>
              <a:t>Особое </a:t>
            </a:r>
            <a:r>
              <a:rPr lang="ru-RU" dirty="0">
                <a:latin typeface="Times New Roman"/>
                <a:ea typeface="Calibri"/>
              </a:rPr>
              <a:t>внимание необходимо уделить </a:t>
            </a:r>
            <a:r>
              <a:rPr lang="ru-RU" b="1" dirty="0">
                <a:latin typeface="Times New Roman"/>
                <a:ea typeface="Calibri"/>
              </a:rPr>
              <a:t>одежде ребенка </a:t>
            </a:r>
            <a:r>
              <a:rPr lang="ru-RU" dirty="0">
                <a:latin typeface="Times New Roman"/>
                <a:ea typeface="Calibri"/>
              </a:rPr>
              <a:t>во время прогулок, которая должна соответствовать гигиеническим требованиям и погоде. </a:t>
            </a:r>
            <a:br>
              <a:rPr lang="ru-RU" dirty="0">
                <a:latin typeface="Times New Roman"/>
                <a:ea typeface="Calibri"/>
              </a:rPr>
            </a:br>
            <a:r>
              <a:rPr lang="ru-RU" b="1" dirty="0">
                <a:latin typeface="Times New Roman"/>
                <a:ea typeface="Calibri"/>
              </a:rPr>
              <a:t>С</a:t>
            </a:r>
            <a:r>
              <a:rPr lang="ru-RU" b="1" dirty="0" smtClean="0">
                <a:latin typeface="Times New Roman"/>
                <a:ea typeface="Calibri"/>
              </a:rPr>
              <a:t>он </a:t>
            </a:r>
            <a:r>
              <a:rPr lang="ru-RU" dirty="0">
                <a:latin typeface="Times New Roman"/>
                <a:ea typeface="Calibri"/>
              </a:rPr>
              <a:t>также является одним из условий психологического комфорта детей. Особенно он полезен ослабленным, часто болеющим детям. Очень важно, чтобы дети засыпали и днем и ночью в одно и тот же время. Необходимо дневной сон начинать в то же время, что и в детском саду. Особенно это касается выходных дней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6365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691680" y="908720"/>
            <a:ext cx="58326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/>
                <a:ea typeface="Calibri"/>
              </a:rPr>
              <a:t>Следующим фактором оздоровления детей является </a:t>
            </a:r>
            <a:r>
              <a:rPr lang="ru-RU" sz="2400" b="1" dirty="0">
                <a:latin typeface="Times New Roman"/>
                <a:ea typeface="Calibri"/>
              </a:rPr>
              <a:t>полноценное и сбалансированное питание</a:t>
            </a:r>
            <a:r>
              <a:rPr lang="ru-RU" sz="2400" dirty="0">
                <a:latin typeface="Times New Roman"/>
                <a:ea typeface="Calibri"/>
              </a:rPr>
              <a:t>. </a:t>
            </a:r>
            <a:r>
              <a:rPr lang="ru-RU" sz="2400" dirty="0" smtClean="0">
                <a:latin typeface="Times New Roman"/>
                <a:ea typeface="Calibri"/>
              </a:rPr>
              <a:t/>
            </a:r>
            <a:br>
              <a:rPr lang="ru-RU" sz="2400" dirty="0" smtClean="0">
                <a:latin typeface="Times New Roman"/>
                <a:ea typeface="Calibri"/>
              </a:rPr>
            </a:br>
            <a:r>
              <a:rPr lang="ru-RU" sz="2400" dirty="0" smtClean="0">
                <a:latin typeface="Times New Roman"/>
                <a:ea typeface="Calibri"/>
              </a:rPr>
              <a:t>В </a:t>
            </a:r>
            <a:r>
              <a:rPr lang="ru-RU" sz="2400" dirty="0">
                <a:latin typeface="Times New Roman"/>
                <a:ea typeface="Calibri"/>
              </a:rPr>
              <a:t>рационе детей должны быть продукты богатые витаминами А, В, С и Д. Очень полезен для детей творог, гречневые и овсяные каши. </a:t>
            </a:r>
            <a:r>
              <a:rPr lang="ru-RU" sz="2400" dirty="0" smtClean="0">
                <a:latin typeface="Times New Roman"/>
                <a:ea typeface="Calibri"/>
              </a:rPr>
              <a:t/>
            </a:r>
            <a:br>
              <a:rPr lang="ru-RU" sz="2400" dirty="0" smtClean="0">
                <a:latin typeface="Times New Roman"/>
                <a:ea typeface="Calibri"/>
              </a:rPr>
            </a:br>
            <a:r>
              <a:rPr lang="ru-RU" sz="2400" dirty="0" smtClean="0">
                <a:latin typeface="Times New Roman"/>
                <a:ea typeface="Calibri"/>
              </a:rPr>
              <a:t>Особо </a:t>
            </a:r>
            <a:r>
              <a:rPr lang="ru-RU" sz="2400" dirty="0">
                <a:latin typeface="Times New Roman"/>
                <a:ea typeface="Calibri"/>
              </a:rPr>
              <a:t>хочется отметить значение определенных интервалов между приемами пищи. Они должны быть постоянными.</a:t>
            </a:r>
            <a:br>
              <a:rPr lang="ru-RU" sz="2400" dirty="0">
                <a:latin typeface="Times New Roman"/>
                <a:ea typeface="Calibri"/>
              </a:rPr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901595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403648" y="751344"/>
            <a:ext cx="648072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/>
                <a:ea typeface="Calibri"/>
              </a:rPr>
              <a:t>Не зря говорят</a:t>
            </a:r>
            <a:r>
              <a:rPr lang="ru-RU" b="1" dirty="0">
                <a:latin typeface="Times New Roman"/>
                <a:ea typeface="Calibri"/>
              </a:rPr>
              <a:t>: «Солнце, воздух и вода</a:t>
            </a:r>
            <a:r>
              <a:rPr lang="ru-RU" dirty="0">
                <a:latin typeface="Times New Roman"/>
                <a:ea typeface="Calibri"/>
              </a:rPr>
              <a:t> – </a:t>
            </a:r>
            <a:r>
              <a:rPr lang="ru-RU" b="1" dirty="0">
                <a:latin typeface="Times New Roman"/>
                <a:ea typeface="Calibri"/>
              </a:rPr>
              <a:t>наши лучшие друзья!». </a:t>
            </a:r>
            <a:r>
              <a:rPr lang="ru-RU" b="1" dirty="0" smtClean="0">
                <a:latin typeface="Times New Roman"/>
                <a:ea typeface="Calibri"/>
              </a:rPr>
              <a:t/>
            </a:r>
            <a:br>
              <a:rPr lang="ru-RU" b="1" dirty="0" smtClean="0">
                <a:latin typeface="Times New Roman"/>
                <a:ea typeface="Calibri"/>
              </a:rPr>
            </a:br>
            <a:r>
              <a:rPr lang="ru-RU" dirty="0" smtClean="0">
                <a:latin typeface="Times New Roman"/>
                <a:ea typeface="Calibri"/>
              </a:rPr>
              <a:t>Эти </a:t>
            </a:r>
            <a:r>
              <a:rPr lang="ru-RU" dirty="0">
                <a:latin typeface="Times New Roman"/>
                <a:ea typeface="Calibri"/>
              </a:rPr>
              <a:t>целебные факторы окружающей среды имеют колоссальное значение для укрепления здоровья детей, а для ослабленных детей в большей степени. </a:t>
            </a:r>
            <a:r>
              <a:rPr lang="ru-RU" dirty="0" smtClean="0">
                <a:latin typeface="Times New Roman"/>
                <a:ea typeface="Calibri"/>
              </a:rPr>
              <a:t/>
            </a:r>
            <a:br>
              <a:rPr lang="ru-RU" dirty="0" smtClean="0">
                <a:latin typeface="Times New Roman"/>
                <a:ea typeface="Calibri"/>
              </a:rPr>
            </a:br>
            <a:r>
              <a:rPr lang="ru-RU" b="1" dirty="0" smtClean="0">
                <a:latin typeface="Times New Roman"/>
                <a:ea typeface="Calibri"/>
              </a:rPr>
              <a:t>Как </a:t>
            </a:r>
            <a:r>
              <a:rPr lang="ru-RU" b="1" dirty="0">
                <a:latin typeface="Times New Roman"/>
                <a:ea typeface="Calibri"/>
              </a:rPr>
              <a:t>в семье можно эффективно проводить закаливание? </a:t>
            </a:r>
            <a:r>
              <a:rPr lang="ru-RU" dirty="0">
                <a:latin typeface="Times New Roman"/>
                <a:ea typeface="Calibri"/>
              </a:rPr>
              <a:t>Прежде всего периодически </a:t>
            </a:r>
            <a:r>
              <a:rPr lang="ru-RU" b="1" dirty="0">
                <a:latin typeface="Times New Roman"/>
                <a:ea typeface="Calibri"/>
              </a:rPr>
              <a:t>проветривайте</a:t>
            </a:r>
            <a:r>
              <a:rPr lang="ru-RU" dirty="0">
                <a:latin typeface="Times New Roman"/>
                <a:ea typeface="Calibri"/>
              </a:rPr>
              <a:t> помещение, обязательно </a:t>
            </a:r>
            <a:r>
              <a:rPr lang="ru-RU" b="1" dirty="0">
                <a:latin typeface="Times New Roman"/>
                <a:ea typeface="Calibri"/>
              </a:rPr>
              <a:t>гуляйте</a:t>
            </a:r>
            <a:r>
              <a:rPr lang="ru-RU" dirty="0">
                <a:latin typeface="Times New Roman"/>
                <a:ea typeface="Calibri"/>
              </a:rPr>
              <a:t> на свежем </a:t>
            </a:r>
            <a:r>
              <a:rPr lang="ru-RU" dirty="0" smtClean="0">
                <a:latin typeface="Times New Roman"/>
                <a:ea typeface="Calibri"/>
              </a:rPr>
              <a:t>воздухе, </a:t>
            </a:r>
            <a:r>
              <a:rPr lang="ru-RU" dirty="0">
                <a:latin typeface="Times New Roman"/>
                <a:ea typeface="Calibri"/>
              </a:rPr>
              <a:t>предлагайте ходить ребенку </a:t>
            </a:r>
            <a:r>
              <a:rPr lang="ru-RU" b="1" dirty="0">
                <a:latin typeface="Times New Roman"/>
                <a:ea typeface="Calibri"/>
              </a:rPr>
              <a:t>по массажному </a:t>
            </a:r>
            <a:r>
              <a:rPr lang="ru-RU" b="1" dirty="0" smtClean="0">
                <a:latin typeface="Times New Roman"/>
                <a:ea typeface="Calibri"/>
              </a:rPr>
              <a:t>коврику и </a:t>
            </a:r>
            <a:r>
              <a:rPr lang="ru-RU" dirty="0" smtClean="0">
                <a:latin typeface="Times New Roman"/>
                <a:ea typeface="Calibri"/>
              </a:rPr>
              <a:t>выполнять </a:t>
            </a:r>
            <a:r>
              <a:rPr lang="ru-RU" b="1" dirty="0" smtClean="0">
                <a:latin typeface="Times New Roman"/>
                <a:ea typeface="Calibri"/>
              </a:rPr>
              <a:t>самомассаж</a:t>
            </a:r>
            <a:r>
              <a:rPr lang="ru-RU" dirty="0" smtClean="0">
                <a:latin typeface="Times New Roman"/>
                <a:ea typeface="Calibri"/>
              </a:rPr>
              <a:t>, контрастное </a:t>
            </a:r>
            <a:r>
              <a:rPr lang="ru-RU" b="1" dirty="0">
                <a:latin typeface="Times New Roman"/>
                <a:ea typeface="Calibri"/>
              </a:rPr>
              <a:t>обливание</a:t>
            </a:r>
            <a:r>
              <a:rPr lang="ru-RU" dirty="0">
                <a:latin typeface="Times New Roman"/>
                <a:ea typeface="Calibri"/>
              </a:rPr>
              <a:t> теплой и прохладной водой, а также полоскание горла комнатной температуры после еды.</a:t>
            </a:r>
            <a:br>
              <a:rPr lang="ru-RU" dirty="0">
                <a:latin typeface="Times New Roman"/>
                <a:ea typeface="Calibri"/>
              </a:rPr>
            </a:br>
            <a:r>
              <a:rPr lang="ru-RU" dirty="0" smtClean="0">
                <a:latin typeface="Times New Roman"/>
                <a:ea typeface="Calibri"/>
              </a:rPr>
              <a:t/>
            </a:r>
            <a:br>
              <a:rPr lang="ru-RU" dirty="0" smtClean="0">
                <a:latin typeface="Times New Roman"/>
                <a:ea typeface="Calibri"/>
              </a:rPr>
            </a:br>
            <a:r>
              <a:rPr lang="ru-RU" dirty="0" smtClean="0">
                <a:latin typeface="Times New Roman"/>
                <a:ea typeface="Calibri"/>
              </a:rPr>
              <a:t>Если </a:t>
            </a:r>
            <a:r>
              <a:rPr lang="ru-RU" dirty="0">
                <a:latin typeface="Times New Roman"/>
                <a:ea typeface="Calibri"/>
              </a:rPr>
              <a:t>мы хотим видеть своих детей здоровыми – закаливание необходимо проводить ежедневно</a:t>
            </a:r>
            <a:r>
              <a:rPr lang="ru-RU" dirty="0" smtClean="0">
                <a:latin typeface="Times New Roman"/>
                <a:ea typeface="Calibri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0257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331640" y="764704"/>
            <a:ext cx="662473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/>
                <a:ea typeface="Calibri"/>
              </a:rPr>
              <a:t>Особое внимание следует уделить профилактике </a:t>
            </a:r>
            <a:r>
              <a:rPr lang="ru-RU" sz="2400" b="1" dirty="0">
                <a:latin typeface="Times New Roman"/>
                <a:ea typeface="Calibri"/>
              </a:rPr>
              <a:t>детского травматизма. </a:t>
            </a:r>
            <a:r>
              <a:rPr lang="ru-RU" sz="2400" dirty="0" smtClean="0">
                <a:latin typeface="Times New Roman"/>
                <a:ea typeface="Calibri"/>
              </a:rPr>
              <a:t/>
            </a:r>
            <a:br>
              <a:rPr lang="ru-RU" sz="2400" dirty="0" smtClean="0">
                <a:latin typeface="Times New Roman"/>
                <a:ea typeface="Calibri"/>
              </a:rPr>
            </a:br>
            <a:r>
              <a:rPr lang="ru-RU" sz="2400" dirty="0" smtClean="0">
                <a:latin typeface="Times New Roman"/>
                <a:ea typeface="Calibri"/>
              </a:rPr>
              <a:t>Своевременно </a:t>
            </a:r>
            <a:r>
              <a:rPr lang="ru-RU" sz="2400" dirty="0">
                <a:latin typeface="Times New Roman"/>
                <a:ea typeface="Calibri"/>
              </a:rPr>
              <a:t>необходимо учить детей правилам дорожного движения, своим примером показывать их соблюдение. </a:t>
            </a:r>
            <a:r>
              <a:rPr lang="ru-RU" sz="2400" dirty="0" smtClean="0">
                <a:latin typeface="Times New Roman"/>
                <a:ea typeface="Calibri"/>
              </a:rPr>
              <a:t/>
            </a:r>
            <a:br>
              <a:rPr lang="ru-RU" sz="2400" dirty="0" smtClean="0">
                <a:latin typeface="Times New Roman"/>
                <a:ea typeface="Calibri"/>
              </a:rPr>
            </a:br>
            <a:r>
              <a:rPr lang="ru-RU" sz="2400" dirty="0" smtClean="0">
                <a:latin typeface="Times New Roman"/>
                <a:ea typeface="Calibri"/>
              </a:rPr>
              <a:t>Особенно </a:t>
            </a:r>
            <a:r>
              <a:rPr lang="ru-RU" sz="2400" dirty="0">
                <a:latin typeface="Times New Roman"/>
                <a:ea typeface="Calibri"/>
              </a:rPr>
              <a:t>тщательно проверьте, хорошо приняты все меры пожарной безопасности и обратите внимание на это своих детей, что можно делать, а чего нельзя ни при каких обстоятельствах. Все опасные предметы должны быть убраны из поля зрения ребенка, чтобы у него не было соблазна ими воспользоваться в ваше отсутствие.</a:t>
            </a:r>
            <a:br>
              <a:rPr lang="ru-RU" sz="2400" dirty="0">
                <a:latin typeface="Times New Roman"/>
                <a:ea typeface="Calibri"/>
              </a:rPr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5659970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113</Words>
  <Application>Microsoft Office PowerPoint</Application>
  <PresentationFormat>Экран (4:3)</PresentationFormat>
  <Paragraphs>12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10</cp:revision>
  <dcterms:created xsi:type="dcterms:W3CDTF">2021-11-02T06:09:42Z</dcterms:created>
  <dcterms:modified xsi:type="dcterms:W3CDTF">2021-11-21T13:05:31Z</dcterms:modified>
</cp:coreProperties>
</file>