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3.gif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888" y="-2704"/>
            <a:ext cx="932642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3501008"/>
            <a:ext cx="6768752" cy="1813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«Самым дорогим посвящается!»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8" y="-20162"/>
            <a:ext cx="3084959" cy="3239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1001404"/>
            <a:ext cx="430530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1863498" y="946993"/>
            <a:ext cx="4521324" cy="17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мамой - значит всегда учиться.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 smtClean="0">
                <a:latin typeface="Monotype Corsiva" panose="03010101010201010101" pitchFamily="66" charset="0"/>
              </a:rPr>
              <a:t>- значит вновь и вновь открывать сердце тому, кто делает очень больно. Это значит - несмотря ни на что, обнимать и петь колыбельные на ночь. Быть мамой значит уметь терпеть и прощать.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 smtClean="0">
                <a:latin typeface="Monotype Corsiva" panose="03010101010201010101" pitchFamily="66" charset="0"/>
              </a:rPr>
              <a:t>- значит понимать и принимать. Это значит чувствовать чужую боль как свою, разделять огромное горе из-за сломанного цветка или улетевшего жука; уметь радоваться маленьким радостям, ведомым только детям, и вместе с ними смеяться над тем, что действительно смешно, а не принято считать таковым. Это значит видеть мир глазами своего ребенка, идти вместе с ним по жизненному пути, нежно помогая преодолевать трудности, и быть всегда готовой прийти на помощь. Быть мамой - значит любить.</a:t>
            </a:r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0936" y="5589240"/>
            <a:ext cx="5328592" cy="10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1124744"/>
            <a:ext cx="1152128" cy="43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1124744"/>
            <a:ext cx="1152128" cy="433322"/>
          </a:xfrm>
          <a:prstGeom prst="rect">
            <a:avLst/>
          </a:prstGeom>
        </p:spPr>
      </p:pic>
      <p:pic>
        <p:nvPicPr>
          <p:cNvPr id="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769905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МАМОЙ - ЗНАЧИТ БЫТЬ СВЯТОЙ.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мамой</a:t>
            </a:r>
            <a:r>
              <a:rPr lang="ru-RU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>
                <a:latin typeface="Monotype Corsiva" panose="03010101010201010101" pitchFamily="66" charset="0"/>
              </a:rPr>
              <a:t>- значит, уметь все, понимать свою слабость, </a:t>
            </a:r>
            <a:r>
              <a:rPr lang="ru-RU" i="1" dirty="0" smtClean="0">
                <a:latin typeface="Monotype Corsiva" panose="03010101010201010101" pitchFamily="66" charset="0"/>
              </a:rPr>
              <a:t>и</a:t>
            </a:r>
            <a:r>
              <a:rPr lang="ru-RU" i="1" dirty="0">
                <a:latin typeface="Monotype Corsiva" panose="03010101010201010101" pitchFamily="66" charset="0"/>
              </a:rPr>
              <a:t>, вставая или ложась, готовя или гладя, молиться, чтобы Господь упас, уберег, сохранил, наставил, уврачевал близких и дорогих, и чтобы этот блаженный тяжелый труд материнства продолжался еще многие, многие годы...</a:t>
            </a:r>
            <a:endParaRPr lang="ru-RU" dirty="0">
              <a:latin typeface="Monotype Corsiva" panose="03010101010201010101" pitchFamily="66" charset="0"/>
            </a:endParaRPr>
          </a:p>
          <a:p>
            <a:pPr algn="just"/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678" y="5085184"/>
            <a:ext cx="7510642" cy="1512168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0549"/>
            <a:ext cx="952500" cy="1143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8654" y="1268760"/>
            <a:ext cx="1878666" cy="7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0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43605" y="2204864"/>
            <a:ext cx="6096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21" y="4727"/>
            <a:ext cx="5538251" cy="47978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987" y="5157192"/>
            <a:ext cx="2101371" cy="155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2" y="571500"/>
            <a:ext cx="1304925" cy="1905000"/>
          </a:xfrm>
          <a:prstGeom prst="rect">
            <a:avLst/>
          </a:prstGeom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pic>
        <p:nvPicPr>
          <p:cNvPr id="11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3977" y="10416"/>
            <a:ext cx="952500" cy="1143000"/>
          </a:xfrm>
          <a:prstGeom prst="rect">
            <a:avLst/>
          </a:prstGeom>
          <a:noFill/>
        </p:spPr>
      </p:pic>
      <p:pic>
        <p:nvPicPr>
          <p:cNvPr id="12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947" y="4962423"/>
            <a:ext cx="952500" cy="1143000"/>
          </a:xfrm>
          <a:prstGeom prst="rect">
            <a:avLst/>
          </a:prstGeom>
          <a:noFill/>
        </p:spPr>
      </p:pic>
      <p:pic>
        <p:nvPicPr>
          <p:cNvPr id="13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3099" y="188640"/>
            <a:ext cx="952500" cy="1143000"/>
          </a:xfrm>
          <a:prstGeom prst="rect">
            <a:avLst/>
          </a:prstGeom>
          <a:noFill/>
        </p:spPr>
      </p:pic>
      <p:pic>
        <p:nvPicPr>
          <p:cNvPr id="14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8040"/>
            <a:ext cx="952500" cy="1143000"/>
          </a:xfrm>
          <a:prstGeom prst="rect">
            <a:avLst/>
          </a:prstGeom>
          <a:noFill/>
        </p:spPr>
      </p:pic>
      <p:pic>
        <p:nvPicPr>
          <p:cNvPr id="15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0" y="2622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8808" y="1524000"/>
            <a:ext cx="952500" cy="1143000"/>
          </a:xfrm>
          <a:prstGeom prst="rect">
            <a:avLst/>
          </a:prstGeom>
          <a:noFill/>
        </p:spPr>
      </p:pic>
      <p:pic>
        <p:nvPicPr>
          <p:cNvPr id="1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3605" y="5627303"/>
            <a:ext cx="952500" cy="1143000"/>
          </a:xfrm>
          <a:prstGeom prst="rect">
            <a:avLst/>
          </a:prstGeom>
          <a:noFill/>
        </p:spPr>
      </p:pic>
      <p:pic>
        <p:nvPicPr>
          <p:cNvPr id="1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63" y="188640"/>
            <a:ext cx="952500" cy="1143000"/>
          </a:xfrm>
          <a:prstGeom prst="rect">
            <a:avLst/>
          </a:prstGeom>
          <a:noFill/>
        </p:spPr>
      </p:pic>
      <p:pic>
        <p:nvPicPr>
          <p:cNvPr id="1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1" y="5661072"/>
            <a:ext cx="952500" cy="1143000"/>
          </a:xfrm>
          <a:prstGeom prst="rect">
            <a:avLst/>
          </a:prstGeom>
          <a:noFill/>
        </p:spPr>
      </p:pic>
      <p:pic>
        <p:nvPicPr>
          <p:cNvPr id="20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3977" y="4802621"/>
            <a:ext cx="952500" cy="1143000"/>
          </a:xfrm>
          <a:prstGeom prst="rect">
            <a:avLst/>
          </a:prstGeom>
          <a:noFill/>
        </p:spPr>
      </p:pic>
      <p:pic>
        <p:nvPicPr>
          <p:cNvPr id="21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546" y="2867024"/>
            <a:ext cx="952500" cy="1143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8122" y="4802621"/>
            <a:ext cx="5905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rebuchet MS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764704"/>
            <a:ext cx="432048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От </a:t>
            </a:r>
            <a:r>
              <a:rPr lang="ru-RU" sz="44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чистого сердца</a:t>
            </a: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,</a:t>
            </a:r>
          </a:p>
          <a:p>
            <a:pPr lvl="0" algn="ctr">
              <a:spcBef>
                <a:spcPct val="20000"/>
              </a:spcBef>
            </a:pP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Простыми словами</a:t>
            </a:r>
          </a:p>
          <a:p>
            <a:pPr lvl="0" algn="ctr">
              <a:spcBef>
                <a:spcPct val="20000"/>
              </a:spcBef>
            </a:pP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Сегодня, друзья,</a:t>
            </a:r>
          </a:p>
          <a:p>
            <a:pPr lvl="0" algn="ctr">
              <a:spcBef>
                <a:spcPct val="20000"/>
              </a:spcBef>
            </a:pP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Мы </a:t>
            </a:r>
            <a:r>
              <a:rPr lang="ru-RU" sz="44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расскажем о маме</a:t>
            </a:r>
            <a:r>
              <a:rPr lang="ru-RU" sz="44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endParaRPr lang="ru-RU" sz="4400" b="1" dirty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0283" y="3963306"/>
            <a:ext cx="2255912" cy="2255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45" y="4509120"/>
            <a:ext cx="2679992" cy="1838307"/>
          </a:xfrm>
          <a:prstGeom prst="rect">
            <a:avLst/>
          </a:prstGeom>
        </p:spPr>
      </p:pic>
      <p:pic>
        <p:nvPicPr>
          <p:cNvPr id="8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1270" y="678193"/>
            <a:ext cx="666750" cy="476250"/>
          </a:xfrm>
          <a:prstGeom prst="rect">
            <a:avLst/>
          </a:prstGeom>
          <a:noFill/>
        </p:spPr>
      </p:pic>
      <p:pic>
        <p:nvPicPr>
          <p:cNvPr id="1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83" y="617853"/>
            <a:ext cx="666750" cy="476250"/>
          </a:xfrm>
          <a:prstGeom prst="rect">
            <a:avLst/>
          </a:prstGeom>
          <a:noFill/>
        </p:spPr>
      </p:pic>
      <p:pic>
        <p:nvPicPr>
          <p:cNvPr id="12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8239" y="3137790"/>
            <a:ext cx="812850" cy="476250"/>
          </a:xfrm>
          <a:prstGeom prst="rect">
            <a:avLst/>
          </a:prstGeom>
          <a:noFill/>
        </p:spPr>
      </p:pic>
      <p:pic>
        <p:nvPicPr>
          <p:cNvPr id="13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137978"/>
            <a:ext cx="666750" cy="476250"/>
          </a:xfrm>
          <a:prstGeom prst="rect">
            <a:avLst/>
          </a:prstGeom>
          <a:noFill/>
        </p:spPr>
      </p:pic>
      <p:pic>
        <p:nvPicPr>
          <p:cNvPr id="14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624570"/>
            <a:ext cx="666750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3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История праздника День матери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Monotype Corsiva" panose="03010101010201010101" pitchFamily="66" charset="0"/>
              </a:rPr>
              <a:t>День матери — один из тех праздников, которые боятся случайно пропустить в суете повседневных забот. Этот праздник посвящен самой любимой и самой главной женщине, подарившей возможность жить и радоваться жизни. Самые первые упоминания о празднике можно обнаружить в истории древнего мира.</a:t>
            </a:r>
          </a:p>
          <a:p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4365103"/>
            <a:ext cx="3261741" cy="227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4631526"/>
            <a:ext cx="1805534" cy="1741051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35943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74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Нет такого дружка, как родная матушка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Почитание матерей много веков назад существовало еще в Древней Греции. Жители </a:t>
            </a:r>
            <a:r>
              <a:rPr lang="ru-RU" sz="2400" dirty="0">
                <a:latin typeface="Monotype Corsiva" panose="03010101010201010101" pitchFamily="66" charset="0"/>
              </a:rPr>
              <a:t>этой сказочной страны поклонялись в один из весенних дней Гее — матери всех богов. Древние кельты чествовали в праздничный день богиню </a:t>
            </a:r>
            <a:r>
              <a:rPr lang="ru-RU" sz="2400" dirty="0" err="1">
                <a:latin typeface="Monotype Corsiva" panose="03010101010201010101" pitchFamily="66" charset="0"/>
              </a:rPr>
              <a:t>Бриджит</a:t>
            </a:r>
            <a:r>
              <a:rPr lang="ru-RU" sz="2400" dirty="0">
                <a:latin typeface="Monotype Corsiva" panose="03010101010201010101" pitchFamily="66" charset="0"/>
              </a:rPr>
              <a:t>, а у римлян существовал трехдневный мартовский праздник, в который они воспевали родительницу своих покровителей — Кибеле.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4005064"/>
            <a:ext cx="1990725" cy="248094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3960189"/>
            <a:ext cx="1849016" cy="25258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92" y="3960189"/>
            <a:ext cx="1749614" cy="244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0569" y="836712"/>
            <a:ext cx="952500" cy="1143000"/>
          </a:xfrm>
          <a:prstGeom prst="rect">
            <a:avLst/>
          </a:prstGeom>
          <a:noFill/>
        </p:spPr>
      </p:pic>
      <p:pic>
        <p:nvPicPr>
          <p:cNvPr id="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7272" y="836712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03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матери в России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Monotype Corsiva" panose="03010101010201010101" pitchFamily="66" charset="0"/>
              </a:rPr>
              <a:t>Указом Президента РФ Б. Н. Ельцина от 30.01.98 г. N 120 учрежден ежегодный российский праздник - День матери. Праздник отмечается в последнее воскресенье ноября.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444206"/>
            <a:ext cx="4142928" cy="3107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3419798"/>
            <a:ext cx="3006080" cy="300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268" y="412711"/>
            <a:ext cx="1381125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6296" y="548680"/>
            <a:ext cx="1381125" cy="981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28310" y="798474"/>
            <a:ext cx="714375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5085184"/>
            <a:ext cx="1381125" cy="981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3645024"/>
            <a:ext cx="13811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2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Monotype Corsiva" panose="03010101010201010101" pitchFamily="66" charset="0"/>
              </a:rPr>
              <a:t>Российских матерей всегда </a:t>
            </a:r>
            <a:r>
              <a:rPr lang="ru-RU" dirty="0" smtClean="0">
                <a:latin typeface="Monotype Corsiva" panose="03010101010201010101" pitchFamily="66" charset="0"/>
              </a:rPr>
              <a:t>отличали: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щедрость души,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преданность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самопожертвование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любовь </a:t>
            </a:r>
            <a:r>
              <a:rPr lang="ru-RU" dirty="0">
                <a:latin typeface="Monotype Corsiva" panose="03010101010201010101" pitchFamily="66" charset="0"/>
              </a:rPr>
              <a:t>и великое терпение.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И </a:t>
            </a:r>
            <a:r>
              <a:rPr lang="ru-RU" dirty="0">
                <a:latin typeface="Monotype Corsiva" panose="03010101010201010101" pitchFamily="66" charset="0"/>
              </a:rPr>
              <a:t>сегодня они бережно хранят семейный очаг, учат детей добру, взаимопониманию, нравственности.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2094839"/>
            <a:ext cx="3351097" cy="24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-397679"/>
            <a:ext cx="7383545" cy="24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14862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Маме посвящается…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Наш самый главный человек,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Ты жизнь </a:t>
            </a: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нам подарила,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Взамен за этот чудный дар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Оплаты не просила.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	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В День Матери тебя спешим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Поздравить всей душою,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Будь счастлива, и вечно будь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Нам самою родною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4869160"/>
            <a:ext cx="1176829" cy="142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404664"/>
            <a:ext cx="847725" cy="2200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7" y="4149080"/>
            <a:ext cx="2075681" cy="2440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8344" y="417418"/>
            <a:ext cx="705502" cy="2316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3928" y="1142295"/>
            <a:ext cx="1152128" cy="433322"/>
          </a:xfrm>
          <a:prstGeom prst="rect">
            <a:avLst/>
          </a:prstGeom>
        </p:spPr>
      </p:pic>
      <p:pic>
        <p:nvPicPr>
          <p:cNvPr id="1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599" y="3119341"/>
            <a:ext cx="812850" cy="476250"/>
          </a:xfrm>
          <a:prstGeom prst="rect">
            <a:avLst/>
          </a:prstGeom>
          <a:noFill/>
        </p:spPr>
      </p:pic>
      <p:pic>
        <p:nvPicPr>
          <p:cNvPr id="11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4670" y="3103654"/>
            <a:ext cx="812850" cy="47625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7638" y="5627889"/>
            <a:ext cx="28575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Всем, всем мамам на свете посвящается!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9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</a:t>
            </a:r>
            <a:r>
              <a:rPr lang="ru-RU" sz="29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мамой</a:t>
            </a:r>
            <a:r>
              <a:rPr lang="ru-RU" sz="29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i="1" dirty="0">
                <a:latin typeface="Monotype Corsiva" panose="03010101010201010101" pitchFamily="66" charset="0"/>
              </a:rPr>
              <a:t>- значит быть выносливой. Не изнемогать, когда трудишься. Через «не могу» подниматься и убирать, готовить, мыть, стирать, гладить и приводить в порядок; одевать, причесывать, веселить, </a:t>
            </a:r>
            <a:r>
              <a:rPr lang="ru-RU" sz="2900" i="1" dirty="0" err="1">
                <a:latin typeface="Monotype Corsiva" panose="03010101010201010101" pitchFamily="66" charset="0"/>
              </a:rPr>
              <a:t>назидать</a:t>
            </a:r>
            <a:r>
              <a:rPr lang="ru-RU" sz="2900" i="1" dirty="0">
                <a:latin typeface="Monotype Corsiva" panose="03010101010201010101" pitchFamily="66" charset="0"/>
              </a:rPr>
              <a:t>, утешать, убаюкивать, даже не помышляя об отдыхе. Быть мамой - значит быть сильной.</a:t>
            </a:r>
            <a:endParaRPr lang="ru-RU" sz="2900" dirty="0">
              <a:latin typeface="Monotype Corsiva" panose="03010101010201010101" pitchFamily="66" charset="0"/>
            </a:endParaRPr>
          </a:p>
          <a:p>
            <a:pPr algn="just"/>
            <a:r>
              <a:rPr lang="ru-RU" sz="29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9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i="1" dirty="0">
                <a:latin typeface="Monotype Corsiva" panose="03010101010201010101" pitchFamily="66" charset="0"/>
              </a:rPr>
              <a:t>- значит быть изобретательной.  Придумывать, как из двух старых кофточек соорудить новую, конструировать карнавальные костюмы, сочинять пироги, супы и компоты. Быть мамой - значит обладать недюжинной фантазией. </a:t>
            </a:r>
            <a:endParaRPr lang="ru-RU" sz="2900" dirty="0">
              <a:latin typeface="Monotype Corsiva" panose="03010101010201010101" pitchFamily="66" charset="0"/>
            </a:endParaRPr>
          </a:p>
          <a:p>
            <a:pPr algn="just"/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9843" y="5301208"/>
            <a:ext cx="1912284" cy="143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08720"/>
            <a:ext cx="952500" cy="1143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1124744"/>
            <a:ext cx="1152128" cy="43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2" y="1233364"/>
            <a:ext cx="1152128" cy="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1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мамой - значит быть сильной.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latin typeface="Monotype Corsiva" panose="03010101010201010101" pitchFamily="66" charset="0"/>
              </a:rPr>
              <a:t>- значит знать ответы на все вопросы. Это значит, доподлинно зная, где живут звезды и сколько иголок у дикобраза, все-таки доставать энциклопедию и по ночам читать, читать, читать... Быть мамой - значит всегда учиться.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8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latin typeface="Monotype Corsiva" panose="03010101010201010101" pitchFamily="66" charset="0"/>
              </a:rPr>
              <a:t>- значит быть оптимистом. Это значит, видя, как дочка в сотый раз проливает чай на скатерть и хлопает дверью, верить, что эта девочка когда-нибудь превратится в изящную девушку. Быть мамой - значит не терять надежды.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4599141"/>
            <a:ext cx="3196240" cy="2258859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569" y="836712"/>
            <a:ext cx="952500" cy="1143000"/>
          </a:xfrm>
          <a:prstGeom prst="rect">
            <a:avLst/>
          </a:prstGeom>
          <a:noFill/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836712"/>
            <a:ext cx="952500" cy="1143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0294" y="1103392"/>
            <a:ext cx="1152128" cy="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8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«Самым дорогим посвящается!»</vt:lpstr>
      <vt:lpstr>Слайд 2</vt:lpstr>
      <vt:lpstr>История праздника День матери</vt:lpstr>
      <vt:lpstr>Нет такого дружка, как родная матушка</vt:lpstr>
      <vt:lpstr> День матери в России </vt:lpstr>
      <vt:lpstr>Слайд 6</vt:lpstr>
      <vt:lpstr>Маме посвящается…</vt:lpstr>
      <vt:lpstr> Всем, всем мамам на свете посвящается! </vt:lpstr>
      <vt:lpstr> Быть мамой - значит быть сильной. </vt:lpstr>
      <vt:lpstr> Быть мамой - значит всегда учиться. </vt:lpstr>
      <vt:lpstr>  БЫТЬ МАМОЙ - ЗНАЧИТ БЫТЬ СВЯТОЙ.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«Самым дорогим посвящается!»</dc:title>
  <dc:creator>COM</dc:creator>
  <cp:lastModifiedBy>резерв</cp:lastModifiedBy>
  <cp:revision>9</cp:revision>
  <dcterms:created xsi:type="dcterms:W3CDTF">2015-01-11T12:40:52Z</dcterms:created>
  <dcterms:modified xsi:type="dcterms:W3CDTF">2019-11-23T16:09:26Z</dcterms:modified>
</cp:coreProperties>
</file>