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6699FF"/>
    <a:srgbClr val="CCECFF"/>
    <a:srgbClr val="0000CC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8E891-3528-4BC1-BBA7-0D2F2C958048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1436E-5F13-42C4-9653-C7DB26B081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K:\&#1087;&#1077;&#1076;&#1089;&#1086;&#1074;&#1077;&#1090;%20&#1058;&#1077;&#1072;&#1090;&#1088;\Zastavka_-_Muzykalnaya_shkatulka_(iPleer.fm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K:\&#1087;&#1077;&#1076;&#1089;&#1086;&#1074;&#1077;&#1090;%20&#1058;&#1077;&#1072;&#1090;&#1088;\Muzykalnoe_popurri_iz_spektaklej_teatralnoj_studii_SKAZKA_-_Burkova_T.I._(iPleer.fm)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file:///K:\&#1087;&#1077;&#1076;&#1089;&#1086;&#1074;&#1077;&#1090;%20&#1058;&#1077;&#1072;&#1090;&#1088;\Muzykalnoe_popurri_iz_spektaklej_teatralnoj_studii_SKAZKA_-_Burkova_T.I._(iPleer.fm).mp3" TargetMode="External"/><Relationship Id="rId1" Type="http://schemas.openxmlformats.org/officeDocument/2006/relationships/audio" Target="file:///K:\&#1087;&#1077;&#1076;&#1089;&#1086;&#1074;&#1077;&#1090;%20&#1058;&#1077;&#1072;&#1090;&#1088;\Teatralnye_baltushki_na_kuhne_-_Zastavka_peredachi_(iPleer.fm).mp3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73058317_Scen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1052736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Театрализованная деятельность в современном ДОУ</a:t>
            </a:r>
            <a:endParaRPr lang="ru-RU" sz="54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Zastavka_-_Muzykalnaya_shkatulk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28927"/>
            <a:ext cx="9258267" cy="7286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4789" y="297522"/>
            <a:ext cx="61086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0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Влияние театрализованной игры на развитие речи ребенка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87040"/>
            <a:ext cx="8496944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стимулирует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активную речь за счет расширения словарного запаса;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ребенок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усваивает богатство родного языка, его выразительные средства(динамику, темп, интонацию и др.);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совершенствует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артикуляционный аппарат;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формируется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диалогическая, эмоционально насыщенная, выразительная речь.</a:t>
            </a:r>
          </a:p>
        </p:txBody>
      </p:sp>
    </p:spTree>
    <p:extLst>
      <p:ext uri="{BB962C8B-B14F-4D97-AF65-F5344CB8AC3E}">
        <p14:creationId xmlns="" xmlns:p14="http://schemas.microsoft.com/office/powerpoint/2010/main" val="29854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620688"/>
            <a:ext cx="62646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Речь ребенка и различные виды театра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04864"/>
            <a:ext cx="6462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400" b="1" u="sng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Пальчиковый    театр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способствует </a:t>
            </a:r>
            <a:r>
              <a:rPr lang="ru-RU" sz="24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развитию речи, внимания, памяти;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формирует </a:t>
            </a:r>
            <a:r>
              <a:rPr lang="ru-RU" sz="24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пространственные представления;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развивает </a:t>
            </a:r>
            <a:r>
              <a:rPr lang="ru-RU" sz="24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ловкость, точность, выразительность, координацию движений;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повышает </a:t>
            </a:r>
            <a:r>
              <a:rPr lang="ru-RU" sz="24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работоспособность, тонус коры головного мозга.</a:t>
            </a:r>
          </a:p>
        </p:txBody>
      </p:sp>
      <p:pic>
        <p:nvPicPr>
          <p:cNvPr id="3074" name="Picture 2" descr="http://img1.liveinternet.ru/images/attach/c/11/128/316/128316211_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65654">
            <a:off x="5964602" y="1967737"/>
            <a:ext cx="3040463" cy="22639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9854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34" y="-112132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268760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Стимулирование </a:t>
            </a:r>
            <a:r>
              <a:rPr lang="ru-RU" sz="28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кончиков пальцев, движение кистями рук, игра с пальцами ускоряют процесс речевого и умственного развития </a:t>
            </a:r>
          </a:p>
        </p:txBody>
      </p:sp>
      <p:pic>
        <p:nvPicPr>
          <p:cNvPr id="4" name="Picture 18" descr="2f42a6478b6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429000"/>
            <a:ext cx="3097360" cy="2453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33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1" descr="repka_finge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2952328" cy="2453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33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7582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76672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Театр картинок </a:t>
            </a:r>
            <a:endParaRPr lang="ru-RU" sz="3200" b="1" dirty="0" smtClean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и </a:t>
            </a:r>
            <a:r>
              <a:rPr lang="ru-RU" sz="3200" b="1" dirty="0" err="1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фланелеграф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56792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развивают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творческие способности;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содействуют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эстетическому воспитанию;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развивают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ловкость, умение управлять своими движениями, концентрировать внимание на одном виде деятельности.</a:t>
            </a:r>
          </a:p>
        </p:txBody>
      </p:sp>
      <p:pic>
        <p:nvPicPr>
          <p:cNvPr id="5" name="Picture 2" descr="http://teleporto.ru/images/detailed/7426/10116867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71" y="4337720"/>
            <a:ext cx="3116706" cy="23316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408968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56" y="-121360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984124_44116nothumb500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3747931"/>
            <a:ext cx="3168352" cy="27363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://img0.liveinternet.ru/images/attach/c/0/118/924/118924082_large_HSDsarn9jIw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096344" cy="2736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115616" y="980728"/>
            <a:ext cx="763284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Действуя с различными картинками, у ребенка развивается мелкая моторика рук, что способствует более успешному и эффективному развитию речи.</a:t>
            </a:r>
          </a:p>
          <a:p>
            <a:endParaRPr lang="ru-RU" b="1" dirty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85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57" y="-211523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620688"/>
            <a:ext cx="4536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Вязаный театр</a:t>
            </a:r>
            <a:endParaRPr lang="ru-RU" sz="36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12776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развивает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моторно-двигательную, зрительную, слуховую координацию;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формирует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творческие способности, артистизм;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обогащает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пассивный и активный </a:t>
            </a: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словарь.</a:t>
            </a:r>
            <a:endParaRPr lang="ru-RU" sz="2800" b="1" dirty="0">
              <a:solidFill>
                <a:srgbClr val="663300"/>
              </a:solidFill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8" name="Picture 2" descr="http://media.handsforyou.ru/product-photos/original/d/df/df52f4d84087cc110fd92a94072bd664.jpg?v=134389476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3829505"/>
            <a:ext cx="3600400" cy="25807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33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6417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57" y="-211523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4380" y="222037"/>
            <a:ext cx="42017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Конусный, </a:t>
            </a:r>
            <a:endParaRPr lang="ru-RU" sz="3200" b="1" dirty="0" smtClean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настольный </a:t>
            </a:r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театр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4384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помогает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учить детей координировать движения рук и глаз;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сопровождать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движения пальцев речью;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побуждает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выражать свои эмоции посредством мимики и </a:t>
            </a: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речи.</a:t>
            </a:r>
            <a:endParaRPr lang="ru-RU" sz="2800" dirty="0">
              <a:solidFill>
                <a:srgbClr val="663300"/>
              </a:solidFill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ogeogr.ru/konsuletaciya-dlya-roditelej-teatralizovannaya-deyatelenoste-v/1158835_html_m33fbc3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707636" cy="2780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0211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11524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8482" y="476672"/>
            <a:ext cx="3927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Театр на перчатке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1137" y="980728"/>
            <a:ext cx="84928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оказывает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потрясающее терапевтическое воздействие: помогает бороться с нарушениями речи, неврозами;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помогает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справиться с переживаниями, страхами;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перчаточная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кукла передает весь спектр эмоций, которые испытывают дети.</a:t>
            </a:r>
          </a:p>
        </p:txBody>
      </p:sp>
      <p:pic>
        <p:nvPicPr>
          <p:cNvPr id="11266" name="Picture 2" descr="http://site-273218.mozfiles.com/files/273218/fullsiz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652120" y="4077072"/>
            <a:ext cx="2736304" cy="2411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40270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11524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4865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Театр кукол Би-ба-</a:t>
            </a:r>
            <a:r>
              <a:rPr lang="ru-RU" sz="3200" b="1" dirty="0" err="1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бо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669" y="1328574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Посредством куклы, одетой на руку, дети говорят о своих переживаниях, тревогах и радостях, поскольку полностью отождествляют </a:t>
            </a: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себя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(свою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руку) с куклой.</a:t>
            </a:r>
          </a:p>
        </p:txBody>
      </p:sp>
      <p:pic>
        <p:nvPicPr>
          <p:cNvPr id="10242" name="Picture 2" descr="https://teatrgreen.ru/attachments/Image/hello_html_39de5365.png?template=generic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4551379" cy="2968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02277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-300923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502" y="959908"/>
            <a:ext cx="74168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При игре в кукольный театр, используя куклы Би-ба-</a:t>
            </a:r>
            <a:r>
              <a:rPr lang="ru-RU" sz="3200" b="1" dirty="0" err="1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бо</a:t>
            </a:r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, невозможно играть молча</a:t>
            </a:r>
            <a:r>
              <a:rPr lang="ru-RU" sz="32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!</a:t>
            </a:r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rgbClr val="800000"/>
              </a:solidFill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Поэтому </a:t>
            </a:r>
            <a:r>
              <a:rPr lang="ru-RU" sz="32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именно эти куклы часто используют в своей работе логопеды, психологи и педагоги!</a:t>
            </a:r>
          </a:p>
          <a:p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15362" name="Picture 2" descr="http://www.rustoys.ru/toys/images/t/teremok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3333750" cy="22574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7878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80cb0_8d4a6762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907704" y="2524254"/>
            <a:ext cx="554461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Batang" pitchFamily="18" charset="-127"/>
                <a:ea typeface="Batang" pitchFamily="18" charset="-127"/>
                <a:cs typeface="Courier New" pitchFamily="49" charset="0"/>
              </a:rPr>
              <a:t>«Значение и специфика театрального искусства».   </a:t>
            </a:r>
            <a:endParaRPr kumimoji="0" lang="ru-RU" sz="5400" b="1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728" y="980728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I </a:t>
            </a:r>
            <a:r>
              <a:rPr lang="ru-RU" sz="40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часть - теоретическая</a:t>
            </a:r>
            <a:endParaRPr lang="ru-RU" sz="40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Muzykalnoe_popurri_iz_spektaklej_teatralnoj_studii_SKAZKA_-_Burkova_T.I.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437" y="-211523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404664"/>
            <a:ext cx="583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Игра-драматизация</a:t>
            </a:r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</a:b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8720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9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Самый «</a:t>
            </a:r>
            <a:r>
              <a:rPr lang="ru-RU" sz="2800" b="1" dirty="0" smtClean="0">
                <a:solidFill>
                  <a:srgbClr val="99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разговорный» вид </a:t>
            </a:r>
            <a:r>
              <a:rPr lang="ru-RU" sz="2800" b="1" dirty="0">
                <a:solidFill>
                  <a:srgbClr val="99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театрализованной</a:t>
            </a:r>
            <a:br>
              <a:rPr lang="ru-RU" sz="2800" b="1" dirty="0">
                <a:solidFill>
                  <a:srgbClr val="99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99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деятельности.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240" y="2155226"/>
            <a:ext cx="8208912" cy="460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целостное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воздействие на личность ребенка: его раскрепощение, самостоятельное творчество, развитие ведущих психических процессов;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способствует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самопознанию и самовыражению личности;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создает </a:t>
            </a:r>
            <a:r>
              <a:rPr lang="ru-RU" sz="2800" b="1" dirty="0">
                <a:solidFill>
                  <a:srgbClr val="6633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условия для социализации, усиливая адаптационные способности, корректирует коммуникативные качества, помогает осознанию чувства удовлетворения, радости, успешности.</a:t>
            </a:r>
          </a:p>
          <a:p>
            <a:pPr>
              <a:lnSpc>
                <a:spcPct val="90000"/>
              </a:lnSpc>
            </a:pPr>
            <a:endParaRPr lang="ru-RU" b="1" dirty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04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11524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92696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Ни один другой вид театрализованной деятельности  так не способствует развитию артистизма, выразительности движений и речи, как игра-драматизация</a:t>
            </a:r>
            <a:endParaRPr lang="ru-RU" sz="3200" dirty="0">
              <a:solidFill>
                <a:srgbClr val="800000"/>
              </a:solidFill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5" name="Picture 12" descr="photo10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356992"/>
            <a:ext cx="3897822" cy="3102514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6706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841" y="-428927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620688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0916" y="328300"/>
            <a:ext cx="67687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Театрализованная </a:t>
            </a:r>
            <a:r>
              <a:rPr lang="ru-RU" sz="4000" b="1" dirty="0" smtClean="0">
                <a:solidFill>
                  <a:srgbClr val="80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деятельность-это…</a:t>
            </a:r>
          </a:p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не </a:t>
            </a:r>
            <a:r>
              <a:rPr lang="ru-RU" sz="4000" b="1" dirty="0">
                <a:solidFill>
                  <a:srgbClr val="A50021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просто игра!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413338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600" b="1" i="1" dirty="0" smtClean="0">
                <a:solidFill>
                  <a:srgbClr val="99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Это </a:t>
            </a:r>
            <a:r>
              <a:rPr lang="ru-RU" sz="3600" b="1" i="1" dirty="0">
                <a:solidFill>
                  <a:srgbClr val="990000"/>
                </a:solidFill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прекрасное средство для интенсивного развития речи детей, обогащения словаря, развития мышления, воображения, творческих способностей.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134695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k-high-detail-red-velvet-theater-curtain-opening-with-alpha-matte_n1-a0g3m__F0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268760"/>
            <a:ext cx="7143750" cy="52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648" y="3356992"/>
            <a:ext cx="619268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solidFill>
                  <a:srgbClr val="A50021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Педагогическая привлекательность: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Универсальность;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Игровая природа;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Социальная направленность;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Коррекционные возможности</a:t>
            </a:r>
            <a:endParaRPr lang="ru-RU" sz="2400" b="1" cap="all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80cb0_8d4a6762_ori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99792" y="2564904"/>
            <a:ext cx="57606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Batang" pitchFamily="18" charset="-127"/>
                <a:ea typeface="Batang" pitchFamily="18" charset="-127"/>
              </a:rPr>
              <a:t>Какие возможности открываются для ребёнка в театрализованной деятельности?</a:t>
            </a:r>
          </a:p>
          <a:p>
            <a:endParaRPr lang="ru-RU" sz="2400" b="1" dirty="0">
              <a:solidFill>
                <a:srgbClr val="0000CC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Batang" pitchFamily="18" charset="-127"/>
                <a:ea typeface="Batang" pitchFamily="18" charset="-127"/>
              </a:rPr>
              <a:t>Глубже познать окружающий мир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Batang" pitchFamily="18" charset="-127"/>
                <a:ea typeface="Batang" pitchFamily="18" charset="-127"/>
              </a:rPr>
              <a:t>Развитие интереса к родной культуре, литературе, театру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Batang" pitchFamily="18" charset="-127"/>
                <a:ea typeface="Batang" pitchFamily="18" charset="-127"/>
              </a:rPr>
              <a:t>Становление творческой личности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07772" y="620688"/>
            <a:ext cx="59025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ВОЛШЕБНЫЙ МИР</a:t>
            </a:r>
          </a:p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ТЕАТРА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inij-fon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8000"/>
          </a:xfrm>
        </p:spPr>
      </p:pic>
      <p:pic>
        <p:nvPicPr>
          <p:cNvPr id="5" name="Рисунок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2624138" cy="309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" descr="гирлянда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0"/>
            <a:ext cx="79930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 descr="гирлянда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309320"/>
            <a:ext cx="79930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4067944" y="260648"/>
            <a:ext cx="4608512" cy="2159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ECFF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j-cs"/>
              </a:rPr>
              <a:t>Один из самых эффективных способов воздействия на детей, в котором наиболее полно и ярко проявляется</a:t>
            </a:r>
            <a:b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ECFF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j-cs"/>
              </a:rPr>
            </a:b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CECFF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916832"/>
            <a:ext cx="38283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u="sng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принцип обучения</a:t>
            </a:r>
            <a:r>
              <a:rPr lang="en-US" sz="2800" b="1" u="sng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n-US" sz="28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ru-RU" sz="28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1916832"/>
            <a:ext cx="2160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учить играя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9832" y="2492896"/>
            <a:ext cx="43924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latin typeface="Batang" pitchFamily="18" charset="-127"/>
                <a:ea typeface="Batang" pitchFamily="18" charset="-127"/>
              </a:rPr>
              <a:t>Заинтересовать детей театром не сложно, так как знакомство с театром происходит в атмосфере волшебства, праздничности, приподнятого настроения.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4005064"/>
            <a:ext cx="669674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Занимаясь с детьми театром, мы ставим перед собой </a:t>
            </a:r>
            <a:r>
              <a:rPr lang="ru-RU" b="1" dirty="0">
                <a:ln w="31750">
                  <a:solidFill>
                    <a:srgbClr val="FF0000"/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цель</a:t>
            </a:r>
            <a:r>
              <a:rPr lang="ru-RU" dirty="0">
                <a:ln w="31750">
                  <a:solidFill>
                    <a:srgbClr val="FF0000"/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– сделать жизнь наших детей интересной и </a:t>
            </a:r>
            <a:r>
              <a:rPr lang="ru-RU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содержательной</a:t>
            </a: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, наполнить её яркими впечатлениями, интересными делами, радостью творчества.</a:t>
            </a:r>
          </a:p>
          <a:p>
            <a:pPr algn="just">
              <a:defRPr/>
            </a:pPr>
            <a:r>
              <a:rPr lang="ru-RU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Мы стремимся к тому, чтобы навыки, полученные в театрализованной деятельности, дети смогли использовать в повседневной жизни</a:t>
            </a:r>
            <a:r>
              <a:rPr lang="ru-RU" sz="20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66FF"/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  <a:alpha val="4000"/>
                    </a:schemeClr>
                  </a:outerShdw>
                </a:effectLst>
                <a:latin typeface="Batang" pitchFamily="18" charset="-127"/>
                <a:ea typeface="Batang" pitchFamily="18" charset="-127"/>
              </a:rPr>
              <a:t>.</a:t>
            </a:r>
          </a:p>
        </p:txBody>
      </p:sp>
      <p:pic>
        <p:nvPicPr>
          <p:cNvPr id="13" name="Рисунок 12" descr="0_80cb0_8d4a6762_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80528" y="0"/>
            <a:ext cx="32403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0cb0_8d4a6762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7383808" cy="86792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0033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УСЛОВИЯ РАЗВИТИЯ</a:t>
            </a:r>
          </a:p>
          <a:p>
            <a:pPr algn="ctr"/>
            <a:r>
              <a:rPr lang="ru-RU" sz="3600" b="1" cap="all" dirty="0" smtClean="0">
                <a:ln/>
                <a:solidFill>
                  <a:srgbClr val="0033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ТЕАТРАЛИЗОВАННОЙ ИГРЫ</a:t>
            </a:r>
          </a:p>
          <a:p>
            <a:pPr algn="ctr"/>
            <a:endParaRPr lang="ru-RU" sz="3600" b="1" cap="all" dirty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Н</a:t>
            </a:r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аличие и развитие представлений и интереса</a:t>
            </a:r>
          </a:p>
          <a:p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Детей к различным видам театра;</a:t>
            </a:r>
          </a:p>
          <a:p>
            <a:endParaRPr lang="ru-RU" b="1" cap="all" dirty="0" smtClean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Наличие разнообразия костюмов и доступность </a:t>
            </a:r>
          </a:p>
          <a:p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Художественного оформления спектаклей и </a:t>
            </a:r>
          </a:p>
          <a:p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Инсценировок по художественным произведениям</a:t>
            </a:r>
          </a:p>
          <a:p>
            <a:endParaRPr lang="ru-RU" b="1" cap="all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Овладение детьми правилами и приёмами того или иного вида театрализованной деятельности;</a:t>
            </a:r>
          </a:p>
          <a:p>
            <a:pPr>
              <a:buFont typeface="Arial" pitchFamily="34" charset="0"/>
              <a:buChar char="•"/>
            </a:pPr>
            <a:endParaRPr lang="ru-RU" b="1" cap="all" dirty="0">
              <a:ln/>
              <a:solidFill>
                <a:schemeClr val="accent4">
                  <a:lumMod val="7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ru-RU" b="1" cap="all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Серьёзное эмоционально-положительное отношение педагога к играм детей в театр</a:t>
            </a:r>
          </a:p>
          <a:p>
            <a:pPr>
              <a:buFont typeface="Arial" pitchFamily="34" charset="0"/>
              <a:buChar char="•"/>
            </a:pPr>
            <a:endParaRPr lang="ru-RU" b="1" cap="all" dirty="0" smtClean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spc="0" dirty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dirty="0" smtClean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spc="0" dirty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dirty="0" smtClean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spc="0" dirty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b="1" cap="all" spc="0" dirty="0">
              <a:ln/>
              <a:solidFill>
                <a:srgbClr val="00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80cb0_8d4a6762_ori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99792" y="256490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88640"/>
            <a:ext cx="59025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ВОЛШЕБНЫЙ МИР</a:t>
            </a:r>
          </a:p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ТЕАТРА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" name="Рисунок 6" descr="detsad-1393074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348880"/>
            <a:ext cx="5286375" cy="3962400"/>
          </a:xfrm>
          <a:prstGeom prst="rect">
            <a:avLst/>
          </a:prstGeom>
        </p:spPr>
      </p:pic>
      <p:pic>
        <p:nvPicPr>
          <p:cNvPr id="8" name="Рисунок 7" descr="kukolnyj-teatr-na-prazdnik-768x5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348880"/>
            <a:ext cx="5950218" cy="4104456"/>
          </a:xfrm>
          <a:prstGeom prst="rect">
            <a:avLst/>
          </a:prstGeom>
        </p:spPr>
      </p:pic>
      <p:pic>
        <p:nvPicPr>
          <p:cNvPr id="9" name="Рисунок 8" descr="0e491d6a2ee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348880"/>
            <a:ext cx="6096000" cy="4248472"/>
          </a:xfrm>
          <a:prstGeom prst="rect">
            <a:avLst/>
          </a:prstGeom>
        </p:spPr>
      </p:pic>
      <p:pic>
        <p:nvPicPr>
          <p:cNvPr id="10" name="Рисунок 9" descr="0003-003-Vidy-i-tipy-teatro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11760" y="2348880"/>
            <a:ext cx="6120680" cy="4259858"/>
          </a:xfrm>
          <a:prstGeom prst="rect">
            <a:avLst/>
          </a:prstGeom>
        </p:spPr>
      </p:pic>
      <p:pic>
        <p:nvPicPr>
          <p:cNvPr id="11" name="Рисунок 10" descr="c225f8eefbff841088e7ac69418a0f05.jp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83768" y="2276872"/>
            <a:ext cx="6048672" cy="4320480"/>
          </a:xfrm>
          <a:prstGeom prst="rect">
            <a:avLst/>
          </a:prstGeom>
        </p:spPr>
      </p:pic>
      <p:pic>
        <p:nvPicPr>
          <p:cNvPr id="12" name="Рисунок 11" descr="0015-017-Igr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11760" y="2276872"/>
            <a:ext cx="6120680" cy="4320480"/>
          </a:xfrm>
          <a:prstGeom prst="rect">
            <a:avLst/>
          </a:prstGeom>
        </p:spPr>
      </p:pic>
      <p:pic>
        <p:nvPicPr>
          <p:cNvPr id="13" name="Рисунок 12" descr="5127_html_m32b039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2276872"/>
            <a:ext cx="6192688" cy="4392488"/>
          </a:xfrm>
          <a:prstGeom prst="rect">
            <a:avLst/>
          </a:prstGeom>
        </p:spPr>
      </p:pic>
      <p:pic>
        <p:nvPicPr>
          <p:cNvPr id="14" name="Рисунок 13" descr="kukolnyj-teatr-dlya-detej-768x50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67744" y="2276872"/>
            <a:ext cx="6264696" cy="4392488"/>
          </a:xfrm>
          <a:prstGeom prst="rect">
            <a:avLst/>
          </a:prstGeom>
        </p:spPr>
      </p:pic>
      <p:pic>
        <p:nvPicPr>
          <p:cNvPr id="15" name="Рисунок 14" descr="teatr-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2204864"/>
            <a:ext cx="6264696" cy="4392488"/>
          </a:xfrm>
          <a:prstGeom prst="rect">
            <a:avLst/>
          </a:prstGeom>
        </p:spPr>
      </p:pic>
      <p:pic>
        <p:nvPicPr>
          <p:cNvPr id="16" name="Рисунок 15" descr="nazvy-i-vidhadaj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95736" y="2204864"/>
            <a:ext cx="6336704" cy="4383360"/>
          </a:xfrm>
          <a:prstGeom prst="rect">
            <a:avLst/>
          </a:prstGeom>
        </p:spPr>
      </p:pic>
      <p:pic>
        <p:nvPicPr>
          <p:cNvPr id="17" name="Рисунок 16" descr="126628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51720" y="2132856"/>
            <a:ext cx="6480720" cy="4536504"/>
          </a:xfrm>
          <a:prstGeom prst="rect">
            <a:avLst/>
          </a:prstGeom>
        </p:spPr>
      </p:pic>
      <p:pic>
        <p:nvPicPr>
          <p:cNvPr id="18" name="Рисунок 17" descr="kukolnyiy-teatr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51720" y="2132856"/>
            <a:ext cx="6480720" cy="4725144"/>
          </a:xfrm>
          <a:prstGeom prst="rect">
            <a:avLst/>
          </a:prstGeom>
        </p:spPr>
      </p:pic>
      <p:pic>
        <p:nvPicPr>
          <p:cNvPr id="19" name="Рисунок 18" descr="b541cb2b15ee4e533e85bb9cf79a79f4.jpg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07704" y="2132856"/>
            <a:ext cx="6624736" cy="472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kovala.site-fresh.ru/images/cms/data/sce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670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1628800"/>
            <a:ext cx="8424936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Театрализованная деятельность детей </a:t>
            </a:r>
            <a:b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</a:b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дошкольного возраста 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в ДОУ</a:t>
            </a:r>
          </a:p>
        </p:txBody>
      </p:sp>
    </p:spTree>
    <p:extLst>
      <p:ext uri="{BB962C8B-B14F-4D97-AF65-F5344CB8AC3E}">
        <p14:creationId xmlns="" xmlns:p14="http://schemas.microsoft.com/office/powerpoint/2010/main" val="7655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kovala.site-fresh.ru/images/cms/data/sce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670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0692" y="188640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</a:t>
            </a:r>
            <a:r>
              <a:rPr lang="ru-RU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</a:t>
            </a:r>
          </a:p>
        </p:txBody>
      </p:sp>
      <p:pic>
        <p:nvPicPr>
          <p:cNvPr id="4" name="Picture 4" descr="http://www.uchportal.ru/_ld/618/502773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11523"/>
            <a:ext cx="9258267" cy="706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404664"/>
            <a:ext cx="61926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Batang" pitchFamily="18" charset="-127"/>
                <a:ea typeface="Batang" pitchFamily="18" charset="-127"/>
              </a:rPr>
              <a:t>На что направлена театрализованная деятельность?</a:t>
            </a:r>
            <a:endParaRPr lang="ru-RU" sz="2800" dirty="0">
              <a:solidFill>
                <a:srgbClr val="8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11560" y="1412776"/>
            <a:ext cx="8065021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kern="0" dirty="0" smtClean="0">
                <a:solidFill>
                  <a:srgbClr val="663300"/>
                </a:solidFill>
                <a:effectLst/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На развитие у ее участников ощущений, чувств, эмоций;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kern="0" dirty="0" smtClean="0">
                <a:solidFill>
                  <a:srgbClr val="663300"/>
                </a:solidFill>
                <a:effectLst/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На развитие мышления, воображения, внимания, памяти;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kern="0" dirty="0" smtClean="0">
                <a:solidFill>
                  <a:srgbClr val="663300"/>
                </a:solidFill>
                <a:effectLst/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На развитие фантазии;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kern="0" dirty="0" smtClean="0">
                <a:solidFill>
                  <a:srgbClr val="663300"/>
                </a:solidFill>
                <a:effectLst/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На формирование волевых качеств;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kern="0" dirty="0" smtClean="0">
                <a:solidFill>
                  <a:srgbClr val="663300"/>
                </a:solidFill>
                <a:effectLst/>
                <a:latin typeface="Batang" pitchFamily="18" charset="-127"/>
                <a:ea typeface="Batang" pitchFamily="18" charset="-127"/>
                <a:cs typeface="Times New Roman" panose="02020603050405020304" pitchFamily="18" charset="0"/>
              </a:rPr>
              <a:t>На развитие многих навыков и умений (речевых, коммуникативных, организаторских, двигательных и т.д.)</a:t>
            </a:r>
          </a:p>
          <a:p>
            <a:pPr algn="l"/>
            <a:endParaRPr lang="ru-RU" sz="2800" kern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Teatralnye_baltushki_na_kuhne_-_Zastavka_peredachi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Muzykalnoe_popurri_iz_spektaklej_teatralnoj_studii_SKAZKA_-_Burkova_T.I._(iPleer.f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718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4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numSld="14" showWhenStopped="0">
                <p:cTn id="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656</Words>
  <Application>Microsoft Office PowerPoint</Application>
  <PresentationFormat>Экран (4:3)</PresentationFormat>
  <Paragraphs>96</Paragraphs>
  <Slides>23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ДОУ 15</dc:creator>
  <cp:lastModifiedBy>резерв</cp:lastModifiedBy>
  <cp:revision>74</cp:revision>
  <dcterms:created xsi:type="dcterms:W3CDTF">2018-03-27T08:26:13Z</dcterms:created>
  <dcterms:modified xsi:type="dcterms:W3CDTF">2019-11-23T16:21:07Z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4113140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